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2" r:id="rId1"/>
  </p:sldMasterIdLst>
  <p:notesMasterIdLst>
    <p:notesMasterId r:id="rId16"/>
  </p:notesMasterIdLst>
  <p:sldIdLst>
    <p:sldId id="256" r:id="rId2"/>
    <p:sldId id="258" r:id="rId3"/>
    <p:sldId id="259" r:id="rId4"/>
    <p:sldId id="260" r:id="rId5"/>
    <p:sldId id="261" r:id="rId6"/>
    <p:sldId id="262" r:id="rId7"/>
    <p:sldId id="263" r:id="rId8"/>
    <p:sldId id="265" r:id="rId9"/>
    <p:sldId id="264" r:id="rId10"/>
    <p:sldId id="266" r:id="rId11"/>
    <p:sldId id="267" r:id="rId12"/>
    <p:sldId id="268" r:id="rId13"/>
    <p:sldId id="270" r:id="rId14"/>
    <p:sldId id="271" r:id="rId15"/>
  </p:sldIdLst>
  <p:sldSz cx="14630400" cy="8229600"/>
  <p:notesSz cx="8229600" cy="14630400"/>
  <p:embeddedFontLst>
    <p:embeddedFont>
      <p:font typeface="Inter" panose="020B0604020202020204" charset="0"/>
      <p:regular r:id="rId17"/>
      <p:bold r:id="rId18"/>
    </p:embeddedFont>
    <p:embeddedFont>
      <p:font typeface="Tw Cen MT" panose="020B0602020104020603" pitchFamily="34" charset="0"/>
      <p:regular r:id="rId19"/>
      <p:bold r:id="rId20"/>
      <p:italic r:id="rId21"/>
      <p:boldItalic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38D68-28D7-F137-85FB-36849B44BA0A}" v="4" dt="2023-12-04T02:19:09.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5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8" name="Google Shape;20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18bb8077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2a18bb8077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2a18bb8077e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 name="Google Shape;4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ctrTitle"/>
          </p:nvPr>
        </p:nvSpPr>
        <p:spPr>
          <a:xfrm>
            <a:off x="2101215" y="1560942"/>
            <a:ext cx="10427971" cy="3011056"/>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2101215" y="4663441"/>
            <a:ext cx="10427971" cy="1645919"/>
          </a:xfrm>
        </p:spPr>
        <p:txBody>
          <a:bodyPr>
            <a:normAutofit/>
          </a:bodyPr>
          <a:lstStyle>
            <a:lvl1pPr marL="0" indent="0" algn="ctr">
              <a:buNone/>
              <a:defRPr sz="2640">
                <a:solidFill>
                  <a:schemeClr val="bg1">
                    <a:lumMod val="50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98450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53" y="5147249"/>
            <a:ext cx="12437318" cy="973932"/>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21693" y="837913"/>
            <a:ext cx="11787038" cy="3856963"/>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29" y="6130474"/>
            <a:ext cx="12437342" cy="81896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63620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19"/>
            <a:ext cx="12437342" cy="4112694"/>
          </a:xfrm>
        </p:spPr>
        <p:txBody>
          <a:bodyPr anchor="ctr"/>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045785"/>
            <a:ext cx="12437342" cy="1903656"/>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09120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8"/>
            <a:ext cx="10502759" cy="713746"/>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29" y="5247356"/>
            <a:ext cx="12437342" cy="1705264"/>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201786" y="90499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4" name="TextBox 13"/>
          <p:cNvSpPr txBox="1"/>
          <p:nvPr/>
        </p:nvSpPr>
        <p:spPr>
          <a:xfrm>
            <a:off x="12669070" y="359229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3008456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2566466"/>
            <a:ext cx="12437342" cy="3014202"/>
          </a:xfrm>
        </p:spPr>
        <p:txBody>
          <a:bodyPr anchor="b"/>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594802"/>
            <a:ext cx="12437342"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23387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5" name="Title 1"/>
          <p:cNvSpPr>
            <a:spLocks noGrp="1"/>
          </p:cNvSpPr>
          <p:nvPr>
            <p:ph type="title"/>
          </p:nvPr>
        </p:nvSpPr>
        <p:spPr>
          <a:xfrm>
            <a:off x="1096529" y="731520"/>
            <a:ext cx="12437342" cy="192611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29" y="2840512"/>
            <a:ext cx="3958771"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29" y="3532027"/>
            <a:ext cx="395877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42868" y="2840512"/>
            <a:ext cx="3949825"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618" y="3532027"/>
            <a:ext cx="396402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7" y="2840512"/>
            <a:ext cx="3965914"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67957" y="3532027"/>
            <a:ext cx="3965914"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70967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0" name="Title 1"/>
          <p:cNvSpPr>
            <a:spLocks noGrp="1"/>
          </p:cNvSpPr>
          <p:nvPr>
            <p:ph type="title"/>
          </p:nvPr>
        </p:nvSpPr>
        <p:spPr>
          <a:xfrm>
            <a:off x="1096529" y="732927"/>
            <a:ext cx="12437342" cy="192470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29" y="5045784"/>
            <a:ext cx="3955691"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096529" y="2840512"/>
            <a:ext cx="3955691" cy="18288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29" y="5737298"/>
            <a:ext cx="3955691" cy="121214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11" y="5045784"/>
            <a:ext cx="3962194"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29618" y="2840512"/>
            <a:ext cx="3964022"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37297"/>
            <a:ext cx="3964022" cy="1212143"/>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7958" y="5045784"/>
            <a:ext cx="3960817"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567957" y="2840512"/>
            <a:ext cx="3965914"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808" y="5737294"/>
            <a:ext cx="3966064" cy="1212145"/>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764198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096530" y="2840512"/>
            <a:ext cx="12437342" cy="4108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93262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Vertical Title 1"/>
          <p:cNvSpPr>
            <a:spLocks noGrp="1"/>
          </p:cNvSpPr>
          <p:nvPr>
            <p:ph type="title" orient="vert"/>
          </p:nvPr>
        </p:nvSpPr>
        <p:spPr>
          <a:xfrm>
            <a:off x="10469880" y="731522"/>
            <a:ext cx="3063991" cy="621791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096530" y="731522"/>
            <a:ext cx="9190469" cy="62179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193683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53098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1243659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185080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994276"/>
            <a:ext cx="12422102" cy="3284183"/>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096529" y="4388949"/>
            <a:ext cx="12422102" cy="1641820"/>
          </a:xfrm>
        </p:spPr>
        <p:txBody>
          <a:bodyPr>
            <a:normAutofit/>
          </a:bodyPr>
          <a:lstStyle>
            <a:lvl1pPr marL="0" indent="0" algn="ctr">
              <a:buNone/>
              <a:defRPr sz="2400">
                <a:solidFill>
                  <a:schemeClr val="bg1">
                    <a:lumMod val="50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75965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612723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7406640" y="2840511"/>
            <a:ext cx="6126480"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60720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5594" y="2845222"/>
            <a:ext cx="5848169"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3"/>
          <p:cNvSpPr>
            <a:spLocks noGrp="1"/>
          </p:cNvSpPr>
          <p:nvPr>
            <p:ph sz="quarter" idx="13"/>
          </p:nvPr>
        </p:nvSpPr>
        <p:spPr>
          <a:xfrm>
            <a:off x="1096530" y="3661215"/>
            <a:ext cx="6127232"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75708" y="2845222"/>
            <a:ext cx="5858165"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3" name="Content Placeholder 5"/>
          <p:cNvSpPr>
            <a:spLocks noGrp="1"/>
          </p:cNvSpPr>
          <p:nvPr>
            <p:ph sz="quarter" idx="14"/>
          </p:nvPr>
        </p:nvSpPr>
        <p:spPr>
          <a:xfrm>
            <a:off x="7406641" y="3661215"/>
            <a:ext cx="6126481"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62957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91561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05550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731520"/>
            <a:ext cx="4722826" cy="2427902"/>
          </a:xfrm>
        </p:spPr>
        <p:txBody>
          <a:bodyPr anchor="b"/>
          <a:lstStyle>
            <a:lvl1pPr algn="ctr">
              <a:defRPr sz="3840"/>
            </a:lvl1pPr>
          </a:lstStyle>
          <a:p>
            <a:r>
              <a:rPr lang="en-US"/>
              <a:t>Click to edit Master title style</a:t>
            </a:r>
            <a:endParaRPr lang="en-US" dirty="0"/>
          </a:p>
        </p:txBody>
      </p:sp>
      <p:sp>
        <p:nvSpPr>
          <p:cNvPr id="10" name="Content Placeholder 2"/>
          <p:cNvSpPr>
            <a:spLocks noGrp="1"/>
          </p:cNvSpPr>
          <p:nvPr>
            <p:ph sz="quarter" idx="13"/>
          </p:nvPr>
        </p:nvSpPr>
        <p:spPr>
          <a:xfrm>
            <a:off x="6093675" y="731521"/>
            <a:ext cx="7440196" cy="6217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29" y="3159422"/>
            <a:ext cx="4722827" cy="3790018"/>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60328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20"/>
            <a:ext cx="7121963" cy="2427905"/>
          </a:xfrm>
        </p:spPr>
        <p:txBody>
          <a:bodyPr anchor="b"/>
          <a:lstStyle>
            <a:lvl1pPr algn="ct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3" y="731521"/>
            <a:ext cx="3906430" cy="621792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159423"/>
            <a:ext cx="7121939" cy="379001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40140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096531" y="742221"/>
            <a:ext cx="12437341" cy="19154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30" y="2840512"/>
            <a:ext cx="12437342" cy="4108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4" y="7059931"/>
            <a:ext cx="3291840" cy="438150"/>
          </a:xfrm>
          <a:prstGeom prst="rect">
            <a:avLst/>
          </a:prstGeom>
        </p:spPr>
        <p:txBody>
          <a:bodyPr vert="horz" lIns="91440" tIns="45720" rIns="91440" bIns="45720" rtlCol="0" anchor="ctr"/>
          <a:lstStyle>
            <a:lvl1pPr algn="r">
              <a:defRPr sz="1200">
                <a:solidFill>
                  <a:schemeClr val="tx1"/>
                </a:solidFill>
              </a:defRPr>
            </a:lvl1pPr>
          </a:lstStyle>
          <a:p>
            <a:fld id="{B61BEF0D-F0BB-DE4B-95CE-6DB70DBA9567}" type="datetimeFigureOut">
              <a:rPr lang="en-US" smtClean="0"/>
              <a:pPr/>
              <a:t>4/3/2024</a:t>
            </a:fld>
            <a:endParaRPr lang="en-US" dirty="0"/>
          </a:p>
        </p:txBody>
      </p:sp>
      <p:sp>
        <p:nvSpPr>
          <p:cNvPr id="5" name="Footer Placeholder 4"/>
          <p:cNvSpPr>
            <a:spLocks noGrp="1"/>
          </p:cNvSpPr>
          <p:nvPr>
            <p:ph type="ftr" sz="quarter" idx="3"/>
          </p:nvPr>
        </p:nvSpPr>
        <p:spPr>
          <a:xfrm>
            <a:off x="1096530" y="7059931"/>
            <a:ext cx="8007464"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12616814" y="7059931"/>
            <a:ext cx="917058" cy="438150"/>
          </a:xfrm>
          <a:prstGeom prst="rect">
            <a:avLst/>
          </a:prstGeom>
        </p:spPr>
        <p:txBody>
          <a:bodyPr vert="horz" lIns="91440" tIns="45720" rIns="91440" bIns="45720" rtlCol="0" anchor="ctr"/>
          <a:lstStyle>
            <a:lvl1pPr algn="r">
              <a:defRPr sz="12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262898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Lst>
  <p:hf sldNum="0" hdr="0" ftr="0" dt="0"/>
  <p:txStyles>
    <p:titleStyle>
      <a:lvl1pPr algn="ctr" defTabSz="1097280" rtl="0" eaLnBrk="1" latinLnBrk="0" hangingPunct="1">
        <a:lnSpc>
          <a:spcPct val="90000"/>
        </a:lnSpc>
        <a:spcBef>
          <a:spcPct val="0"/>
        </a:spcBef>
        <a:buNone/>
        <a:defRPr sz="4320" kern="1200" cap="all" baseline="0">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tx1"/>
        </a:buClr>
        <a:buFont typeface="Arial" panose="020B0604020202020204" pitchFamily="34" charset="0"/>
        <a:buChar char="•"/>
        <a:defRPr sz="2160" kern="1200" cap="all"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tx1"/>
        </a:buClr>
        <a:buFont typeface="Arial" panose="020B0604020202020204" pitchFamily="34" charset="0"/>
        <a:buChar char="•"/>
        <a:defRPr sz="1920" kern="1200" cap="all" baseline="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
        <p:cNvGrpSpPr/>
        <p:nvPr/>
      </p:nvGrpSpPr>
      <p:grpSpPr>
        <a:xfrm>
          <a:off x="0" y="0"/>
          <a:ext cx="0" cy="0"/>
          <a:chOff x="0" y="0"/>
          <a:chExt cx="0" cy="0"/>
        </a:xfrm>
      </p:grpSpPr>
      <p:sp>
        <p:nvSpPr>
          <p:cNvPr id="16" name="Google Shape;16;p3"/>
          <p:cNvSpPr/>
          <p:nvPr/>
        </p:nvSpPr>
        <p:spPr>
          <a:xfrm>
            <a:off x="0" y="19455"/>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221944" y="3270647"/>
            <a:ext cx="10186511" cy="1608534"/>
          </a:xfrm>
          <a:prstGeom prst="rect">
            <a:avLst/>
          </a:prstGeom>
          <a:noFill/>
          <a:ln>
            <a:noFill/>
          </a:ln>
        </p:spPr>
        <p:txBody>
          <a:bodyPr spcFirstLastPara="1" wrap="square" lIns="91425" tIns="45700" rIns="91425" bIns="45700" anchor="t" anchorCtr="0">
            <a:noAutofit/>
          </a:bodyPr>
          <a:lstStyle/>
          <a:p>
            <a:pPr marL="0" marR="0" lvl="0" indent="0" algn="l" rtl="0">
              <a:lnSpc>
                <a:spcPct val="124990"/>
              </a:lnSpc>
              <a:spcBef>
                <a:spcPts val="0"/>
              </a:spcBef>
              <a:spcAft>
                <a:spcPts val="0"/>
              </a:spcAft>
              <a:buClr>
                <a:srgbClr val="000000"/>
              </a:buClr>
              <a:buSzPts val="5066"/>
              <a:buFont typeface="Inter"/>
              <a:buNone/>
            </a:pPr>
            <a:r>
              <a:rPr lang="en-US" sz="5066" b="1" i="0" u="none" strike="noStrike" cap="none" dirty="0">
                <a:solidFill>
                  <a:srgbClr val="000000"/>
                </a:solidFill>
                <a:latin typeface="Inter"/>
                <a:ea typeface="Inter"/>
                <a:cs typeface="Inter"/>
                <a:sym typeface="Inter"/>
              </a:rPr>
              <a:t>Liver Cirrhosis Prediction </a:t>
            </a:r>
            <a:r>
              <a:rPr lang="en-US" sz="5066" b="1" dirty="0">
                <a:latin typeface="Inter"/>
                <a:ea typeface="Inter"/>
                <a:cs typeface="Inter"/>
                <a:sym typeface="Inter"/>
              </a:rPr>
              <a:t>U</a:t>
            </a:r>
            <a:r>
              <a:rPr lang="en-US" sz="5066" b="1" i="0" u="none" strike="noStrike" cap="none" dirty="0">
                <a:solidFill>
                  <a:srgbClr val="000000"/>
                </a:solidFill>
                <a:latin typeface="Inter"/>
                <a:ea typeface="Inter"/>
                <a:cs typeface="Inter"/>
                <a:sym typeface="Inter"/>
              </a:rPr>
              <a:t>sing Machine Learning </a:t>
            </a:r>
            <a:endParaRPr sz="5066" b="0" i="0" u="none" strike="noStrike" cap="none" dirty="0">
              <a:solidFill>
                <a:schemeClr val="dk1"/>
              </a:solidFill>
              <a:latin typeface="Calibri"/>
              <a:ea typeface="Calibri"/>
              <a:cs typeface="Calibri"/>
              <a:sym typeface="Calibri"/>
            </a:endParaRPr>
          </a:p>
        </p:txBody>
      </p:sp>
      <p:sp>
        <p:nvSpPr>
          <p:cNvPr id="20" name="Google Shape;20;p3"/>
          <p:cNvSpPr/>
          <p:nvPr/>
        </p:nvSpPr>
        <p:spPr>
          <a:xfrm>
            <a:off x="2221944" y="5200769"/>
            <a:ext cx="10186511" cy="686038"/>
          </a:xfrm>
          <a:prstGeom prst="rect">
            <a:avLst/>
          </a:prstGeom>
          <a:noFill/>
          <a:ln>
            <a:noFill/>
          </a:ln>
        </p:spPr>
        <p:txBody>
          <a:bodyPr spcFirstLastPara="1" wrap="square" lIns="91425" tIns="45700" rIns="91425" bIns="45700" anchor="t" anchorCtr="0">
            <a:noAutofit/>
          </a:bodyPr>
          <a:lstStyle/>
          <a:p>
            <a:pPr marL="0" marR="0" lvl="0" indent="0" algn="l" rtl="0">
              <a:lnSpc>
                <a:spcPct val="159976"/>
              </a:lnSpc>
              <a:spcBef>
                <a:spcPts val="0"/>
              </a:spcBef>
              <a:spcAft>
                <a:spcPts val="0"/>
              </a:spcAft>
              <a:buClr>
                <a:srgbClr val="272525"/>
              </a:buClr>
              <a:buSzPts val="1689"/>
              <a:buFont typeface="Inter"/>
              <a:buNone/>
            </a:pPr>
            <a:endParaRPr sz="1689" b="0" i="0" u="none" strike="noStrike" cap="none" dirty="0">
              <a:solidFill>
                <a:schemeClr val="dk1"/>
              </a:solidFill>
              <a:latin typeface="Calibri"/>
              <a:ea typeface="Calibri"/>
              <a:cs typeface="Calibri"/>
              <a:sym typeface="Calibri"/>
            </a:endParaRPr>
          </a:p>
        </p:txBody>
      </p:sp>
      <p:sp>
        <p:nvSpPr>
          <p:cNvPr id="21" name="Google Shape;21;p3"/>
          <p:cNvSpPr/>
          <p:nvPr/>
        </p:nvSpPr>
        <p:spPr>
          <a:xfrm>
            <a:off x="2337398" y="5604443"/>
            <a:ext cx="10186511" cy="509706"/>
          </a:xfrm>
          <a:prstGeom prst="rect">
            <a:avLst/>
          </a:prstGeom>
          <a:noFill/>
          <a:ln>
            <a:noFill/>
          </a:ln>
        </p:spPr>
        <p:txBody>
          <a:bodyPr spcFirstLastPara="1" wrap="square" lIns="91425" tIns="45700" rIns="91425" bIns="45700" anchor="t" anchorCtr="0">
            <a:noAutofit/>
          </a:bodyPr>
          <a:lstStyle/>
          <a:p>
            <a:pPr>
              <a:lnSpc>
                <a:spcPct val="159976"/>
              </a:lnSpc>
              <a:buClr>
                <a:srgbClr val="272525"/>
              </a:buClr>
              <a:buSzPts val="1689"/>
            </a:pPr>
            <a:r>
              <a:rPr lang="en-US" sz="1650" b="0" i="0" u="none" strike="noStrike" cap="none" dirty="0">
                <a:solidFill>
                  <a:srgbClr val="272525"/>
                </a:solidFill>
                <a:latin typeface="Inter"/>
                <a:ea typeface="Inter"/>
                <a:cs typeface="Inter"/>
                <a:sym typeface="Inter"/>
              </a:rPr>
              <a:t>Presented by </a:t>
            </a:r>
            <a:r>
              <a:rPr lang="en-US" sz="1650" b="1" i="0" u="none" strike="noStrike" cap="none" dirty="0">
                <a:solidFill>
                  <a:srgbClr val="272525"/>
                </a:solidFill>
                <a:latin typeface="Inter"/>
                <a:ea typeface="Inter"/>
                <a:cs typeface="Inter"/>
                <a:sym typeface="Inter"/>
              </a:rPr>
              <a:t>Divya Sai Sree</a:t>
            </a:r>
            <a:r>
              <a:rPr lang="en-US" sz="1600" b="1" dirty="0">
                <a:solidFill>
                  <a:srgbClr val="272525"/>
                </a:solidFill>
                <a:latin typeface="Inter"/>
                <a:ea typeface="Inter"/>
                <a:cs typeface="Inter"/>
                <a:sym typeface="Inter"/>
              </a:rPr>
              <a:t> </a:t>
            </a:r>
            <a:r>
              <a:rPr lang="en-US" sz="1650" b="1" i="0" u="none" strike="noStrike" cap="none" dirty="0">
                <a:solidFill>
                  <a:srgbClr val="272525"/>
                </a:solidFill>
                <a:latin typeface="Inter"/>
                <a:ea typeface="Inter"/>
                <a:cs typeface="Inter"/>
                <a:sym typeface="Inter"/>
              </a:rPr>
              <a:t>C</a:t>
            </a:r>
            <a:r>
              <a:rPr lang="en-US" sz="1650" b="1" dirty="0">
                <a:solidFill>
                  <a:srgbClr val="272525"/>
                </a:solidFill>
                <a:latin typeface="Inter"/>
                <a:ea typeface="Inter"/>
                <a:cs typeface="Inter"/>
                <a:sym typeface="Inter"/>
              </a:rPr>
              <a:t>hintala</a:t>
            </a:r>
            <a:endParaRPr sz="1650" b="1" i="0" u="none" strike="noStrike" cap="none" dirty="0">
              <a:solidFill>
                <a:schemeClr val="dk1"/>
              </a:solidFill>
              <a:latin typeface="Calibri"/>
              <a:ea typeface="Calibri"/>
              <a:cs typeface="Calibri"/>
              <a:sym typeface="Calibri"/>
            </a:endParaRPr>
          </a:p>
        </p:txBody>
      </p:sp>
      <p:sp>
        <p:nvSpPr>
          <p:cNvPr id="22" name="Google Shape;22;p3"/>
          <p:cNvSpPr/>
          <p:nvPr/>
        </p:nvSpPr>
        <p:spPr>
          <a:xfrm>
            <a:off x="2337409" y="6527652"/>
            <a:ext cx="10186500" cy="454819"/>
          </a:xfrm>
          <a:prstGeom prst="rect">
            <a:avLst/>
          </a:prstGeom>
          <a:noFill/>
          <a:ln>
            <a:noFill/>
          </a:ln>
        </p:spPr>
        <p:txBody>
          <a:bodyPr spcFirstLastPara="1" wrap="square" lIns="91425" tIns="45700" rIns="91425" bIns="45700" anchor="t" anchorCtr="0">
            <a:noAutofit/>
          </a:bodyPr>
          <a:lstStyle/>
          <a:p>
            <a:pPr marL="0" marR="0" lvl="0" indent="0" algn="l" rtl="0">
              <a:lnSpc>
                <a:spcPct val="159976"/>
              </a:lnSpc>
              <a:spcBef>
                <a:spcPts val="0"/>
              </a:spcBef>
              <a:spcAft>
                <a:spcPts val="0"/>
              </a:spcAft>
              <a:buClr>
                <a:srgbClr val="272525"/>
              </a:buClr>
              <a:buSzPts val="1689"/>
              <a:buFont typeface="Inter"/>
              <a:buNone/>
            </a:pPr>
            <a:r>
              <a:rPr lang="en-US" sz="1689" b="0" i="0" u="none" strike="noStrike" cap="none" dirty="0">
                <a:solidFill>
                  <a:srgbClr val="272525"/>
                </a:solidFill>
                <a:latin typeface="Inter"/>
                <a:ea typeface="Inter"/>
                <a:cs typeface="Inter"/>
                <a:sym typeface="Inter"/>
              </a:rPr>
              <a:t>Group No : 12</a:t>
            </a:r>
            <a:endParaRPr sz="1689" b="0" i="0" u="none" strike="noStrike" cap="none" dirty="0">
              <a:solidFill>
                <a:schemeClr val="dk1"/>
              </a:solidFill>
              <a:latin typeface="Calibri"/>
              <a:ea typeface="Calibri"/>
              <a:cs typeface="Calibri"/>
              <a:sym typeface="Calibri"/>
            </a:endParaRPr>
          </a:p>
        </p:txBody>
      </p:sp>
      <p:pic>
        <p:nvPicPr>
          <p:cNvPr id="2" name="Google Shape;18;p3" descr="preencoded.png"/>
          <p:cNvPicPr preferRelativeResize="0"/>
          <p:nvPr/>
        </p:nvPicPr>
        <p:blipFill rotWithShape="1">
          <a:blip r:embed="rId3">
            <a:alphaModFix/>
          </a:blip>
          <a:srcRect/>
          <a:stretch/>
        </p:blipFill>
        <p:spPr>
          <a:xfrm>
            <a:off x="0" y="0"/>
            <a:ext cx="14630400" cy="2680573"/>
          </a:xfrm>
          <a:prstGeom prst="rect">
            <a:avLst/>
          </a:prstGeom>
          <a:noFill/>
          <a:ln>
            <a:noFill/>
          </a:ln>
        </p:spPr>
      </p:pic>
      <p:sp>
        <p:nvSpPr>
          <p:cNvPr id="3" name="Google Shape;21;p3">
            <a:extLst>
              <a:ext uri="{FF2B5EF4-FFF2-40B4-BE49-F238E27FC236}">
                <a16:creationId xmlns:a16="http://schemas.microsoft.com/office/drawing/2014/main" id="{CFCD5F06-80F1-CE69-C015-BCE2E63445E2}"/>
              </a:ext>
            </a:extLst>
          </p:cNvPr>
          <p:cNvSpPr/>
          <p:nvPr/>
        </p:nvSpPr>
        <p:spPr>
          <a:xfrm>
            <a:off x="2337397" y="6081951"/>
            <a:ext cx="10186511" cy="509706"/>
          </a:xfrm>
          <a:prstGeom prst="rect">
            <a:avLst/>
          </a:prstGeom>
          <a:noFill/>
          <a:ln>
            <a:noFill/>
          </a:ln>
        </p:spPr>
        <p:txBody>
          <a:bodyPr spcFirstLastPara="1" wrap="square" lIns="91425" tIns="45700" rIns="91425" bIns="45700" anchor="t" anchorCtr="0">
            <a:noAutofit/>
          </a:bodyPr>
          <a:lstStyle/>
          <a:p>
            <a:pPr>
              <a:lnSpc>
                <a:spcPct val="159976"/>
              </a:lnSpc>
              <a:buClr>
                <a:srgbClr val="272525"/>
              </a:buClr>
              <a:buSzPts val="1689"/>
            </a:pPr>
            <a:r>
              <a:rPr lang="en-US" sz="1650" dirty="0">
                <a:solidFill>
                  <a:srgbClr val="272525"/>
                </a:solidFill>
                <a:latin typeface="Inter"/>
                <a:ea typeface="Inter"/>
                <a:cs typeface="Calibri"/>
                <a:sym typeface="Inter"/>
              </a:rPr>
              <a:t>Hawk Id: A20561001</a:t>
            </a:r>
            <a:endParaRPr sz="1650" b="1"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3"/>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0" y="0"/>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3200" y="1338150"/>
            <a:ext cx="82089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Inter"/>
              <a:buNone/>
            </a:pPr>
            <a:r>
              <a:rPr lang="en-US" sz="4374" b="1" i="0" u="none" strike="noStrike" cap="none">
                <a:solidFill>
                  <a:srgbClr val="000000"/>
                </a:solidFill>
                <a:latin typeface="Inter"/>
                <a:ea typeface="Inter"/>
                <a:cs typeface="Inter"/>
                <a:sym typeface="Inter"/>
              </a:rPr>
              <a:t>Model Selection and Training</a:t>
            </a:r>
            <a:endParaRPr sz="4374" b="0" i="0" u="none" strike="noStrike" cap="none">
              <a:solidFill>
                <a:schemeClr val="dk1"/>
              </a:solidFill>
              <a:latin typeface="Calibri"/>
              <a:ea typeface="Calibri"/>
              <a:cs typeface="Calibri"/>
              <a:sym typeface="Calibri"/>
            </a:endParaRPr>
          </a:p>
        </p:txBody>
      </p:sp>
      <p:sp>
        <p:nvSpPr>
          <p:cNvPr id="202" name="Google Shape;202;p13"/>
          <p:cNvSpPr/>
          <p:nvPr/>
        </p:nvSpPr>
        <p:spPr>
          <a:xfrm>
            <a:off x="1188601" y="2365772"/>
            <a:ext cx="7122200" cy="3998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79942"/>
              </a:lnSpc>
              <a:spcBef>
                <a:spcPts val="0"/>
              </a:spcBef>
              <a:spcAft>
                <a:spcPts val="0"/>
              </a:spcAft>
              <a:buClr>
                <a:srgbClr val="272525"/>
              </a:buClr>
              <a:buSzPts val="1750"/>
              <a:buFont typeface="Inter"/>
              <a:buChar char="•"/>
            </a:pPr>
            <a:r>
              <a:rPr lang="en-US" sz="1750">
                <a:solidFill>
                  <a:srgbClr val="272525"/>
                </a:solidFill>
                <a:latin typeface="Inter"/>
                <a:ea typeface="Inter"/>
                <a:cs typeface="Inter"/>
                <a:sym typeface="Inter"/>
              </a:rPr>
              <a:t>W</a:t>
            </a:r>
            <a:r>
              <a:rPr lang="en-US" sz="1750" b="0" i="0" u="none" strike="noStrike" cap="none">
                <a:solidFill>
                  <a:srgbClr val="272525"/>
                </a:solidFill>
                <a:latin typeface="Inter"/>
                <a:ea typeface="Inter"/>
                <a:cs typeface="Inter"/>
                <a:sym typeface="Inter"/>
              </a:rPr>
              <a:t>e </a:t>
            </a:r>
            <a:r>
              <a:rPr lang="en-US" sz="1750">
                <a:solidFill>
                  <a:srgbClr val="272525"/>
                </a:solidFill>
                <a:latin typeface="Inter"/>
                <a:ea typeface="Inter"/>
                <a:cs typeface="Inter"/>
                <a:sym typeface="Inter"/>
              </a:rPr>
              <a:t>have</a:t>
            </a:r>
            <a:r>
              <a:rPr lang="en-US" sz="1750" b="0" i="0" u="none" strike="noStrike" cap="none">
                <a:solidFill>
                  <a:srgbClr val="272525"/>
                </a:solidFill>
                <a:latin typeface="Inter"/>
                <a:ea typeface="Inter"/>
                <a:cs typeface="Inter"/>
                <a:sym typeface="Inter"/>
              </a:rPr>
              <a:t> split the data in </a:t>
            </a:r>
            <a:r>
              <a:rPr lang="en-US" sz="1750" b="1" i="0" u="none" strike="noStrike" cap="none">
                <a:solidFill>
                  <a:srgbClr val="272525"/>
                </a:solidFill>
                <a:latin typeface="Inter"/>
                <a:ea typeface="Inter"/>
                <a:cs typeface="Inter"/>
                <a:sym typeface="Inter"/>
              </a:rPr>
              <a:t>70%</a:t>
            </a:r>
            <a:r>
              <a:rPr lang="en-US" sz="1750" b="0" i="0" u="none" strike="noStrike" cap="none">
                <a:solidFill>
                  <a:srgbClr val="272525"/>
                </a:solidFill>
                <a:latin typeface="Inter"/>
                <a:ea typeface="Inter"/>
                <a:cs typeface="Inter"/>
                <a:sym typeface="Inter"/>
              </a:rPr>
              <a:t> for Training and </a:t>
            </a:r>
            <a:r>
              <a:rPr lang="en-US" sz="1750" b="1" i="0" u="none" strike="noStrike" cap="none">
                <a:solidFill>
                  <a:srgbClr val="272525"/>
                </a:solidFill>
                <a:latin typeface="Inter"/>
                <a:ea typeface="Inter"/>
                <a:cs typeface="Inter"/>
                <a:sym typeface="Inter"/>
              </a:rPr>
              <a:t>30%</a:t>
            </a:r>
            <a:r>
              <a:rPr lang="en-US" sz="1750" b="0" i="0" u="none" strike="noStrike" cap="none">
                <a:solidFill>
                  <a:srgbClr val="272525"/>
                </a:solidFill>
                <a:latin typeface="Inter"/>
                <a:ea typeface="Inter"/>
                <a:cs typeface="Inter"/>
                <a:sym typeface="Inter"/>
              </a:rPr>
              <a:t> for Testing.</a:t>
            </a:r>
            <a:endParaRPr sz="1750" b="0" i="0" u="none" strike="noStrike" cap="none">
              <a:solidFill>
                <a:schemeClr val="dk1"/>
              </a:solidFill>
              <a:latin typeface="Calibri"/>
              <a:ea typeface="Calibri"/>
              <a:cs typeface="Calibri"/>
              <a:sym typeface="Calibri"/>
            </a:endParaRPr>
          </a:p>
        </p:txBody>
      </p:sp>
      <p:sp>
        <p:nvSpPr>
          <p:cNvPr id="203" name="Google Shape;203;p13"/>
          <p:cNvSpPr/>
          <p:nvPr/>
        </p:nvSpPr>
        <p:spPr>
          <a:xfrm>
            <a:off x="1188601" y="2854404"/>
            <a:ext cx="7122200" cy="1199436"/>
          </a:xfrm>
          <a:prstGeom prst="rect">
            <a:avLst/>
          </a:prstGeom>
          <a:noFill/>
          <a:ln>
            <a:noFill/>
          </a:ln>
        </p:spPr>
        <p:txBody>
          <a:bodyPr spcFirstLastPara="1" wrap="square" lIns="91425" tIns="45700" rIns="91425" bIns="45700" anchor="t" anchorCtr="0">
            <a:noAutofit/>
          </a:bodyPr>
          <a:lstStyle/>
          <a:p>
            <a:pPr marL="0" marR="0" lvl="0" indent="0" algn="l" rtl="0">
              <a:lnSpc>
                <a:spcPct val="179942"/>
              </a:lnSpc>
              <a:spcBef>
                <a:spcPts val="0"/>
              </a:spcBef>
              <a:spcAft>
                <a:spcPts val="0"/>
              </a:spcAft>
              <a:buNone/>
            </a:pPr>
            <a:endParaRPr sz="1750" b="0" i="0" u="none" strike="noStrike" cap="none">
              <a:solidFill>
                <a:srgbClr val="272525"/>
              </a:solidFill>
              <a:latin typeface="Inter"/>
              <a:ea typeface="Inter"/>
              <a:cs typeface="Inter"/>
              <a:sym typeface="Inter"/>
            </a:endParaRPr>
          </a:p>
          <a:p>
            <a:pPr marL="342900" marR="0" lvl="0" indent="-342900" algn="l" rtl="0">
              <a:lnSpc>
                <a:spcPct val="179942"/>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Creating a baseline model using Logistic Regression. Later, explored the tree-based models, which are more</a:t>
            </a:r>
            <a:r>
              <a:rPr lang="en-US" sz="1750">
                <a:solidFill>
                  <a:srgbClr val="272525"/>
                </a:solidFill>
                <a:latin typeface="Inter"/>
                <a:ea typeface="Inter"/>
                <a:cs typeface="Inter"/>
                <a:sym typeface="Inter"/>
              </a:rPr>
              <a:t> </a:t>
            </a:r>
            <a:r>
              <a:rPr lang="en-US" sz="1750" b="0" i="0" u="none" strike="noStrike" cap="none">
                <a:solidFill>
                  <a:srgbClr val="272525"/>
                </a:solidFill>
                <a:latin typeface="Inter"/>
                <a:ea typeface="Inter"/>
                <a:cs typeface="Inter"/>
                <a:sym typeface="Inter"/>
              </a:rPr>
              <a:t>interpretable and robust to outliers.</a:t>
            </a:r>
            <a:endParaRPr sz="1750">
              <a:solidFill>
                <a:srgbClr val="272525"/>
              </a:solidFill>
              <a:latin typeface="Inter"/>
              <a:ea typeface="Inter"/>
              <a:cs typeface="Inter"/>
              <a:sym typeface="Inter"/>
            </a:endParaRPr>
          </a:p>
        </p:txBody>
      </p:sp>
      <p:sp>
        <p:nvSpPr>
          <p:cNvPr id="204" name="Google Shape;204;p13"/>
          <p:cNvSpPr/>
          <p:nvPr/>
        </p:nvSpPr>
        <p:spPr>
          <a:xfrm>
            <a:off x="833249" y="4989577"/>
            <a:ext cx="7477500" cy="355500"/>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1" i="0" u="none" strike="noStrike" cap="none" dirty="0">
                <a:solidFill>
                  <a:srgbClr val="272525"/>
                </a:solidFill>
                <a:latin typeface="Inter"/>
                <a:ea typeface="Inter"/>
                <a:cs typeface="Inter"/>
                <a:sym typeface="Inter"/>
              </a:rPr>
              <a:t>Models :-</a:t>
            </a:r>
            <a:endParaRPr sz="1750" b="1" i="0" u="none" strike="noStrike" cap="none" dirty="0">
              <a:solidFill>
                <a:srgbClr val="272525"/>
              </a:solidFill>
              <a:latin typeface="Inter"/>
              <a:ea typeface="Inter"/>
              <a:cs typeface="Inter"/>
              <a:sym typeface="Inter"/>
            </a:endParaRPr>
          </a:p>
          <a:p>
            <a:pPr marL="457200" lvl="0" indent="-339725" algn="l" rtl="0">
              <a:lnSpc>
                <a:spcPct val="179942"/>
              </a:lnSpc>
              <a:spcBef>
                <a:spcPts val="0"/>
              </a:spcBef>
              <a:spcAft>
                <a:spcPts val="0"/>
              </a:spcAft>
              <a:buClr>
                <a:srgbClr val="272525"/>
              </a:buClr>
              <a:buSzPts val="1750"/>
              <a:buFont typeface="Inter"/>
              <a:buChar char="•"/>
            </a:pPr>
            <a:r>
              <a:rPr lang="en-US" sz="1750" dirty="0">
                <a:solidFill>
                  <a:srgbClr val="272525"/>
                </a:solidFill>
                <a:latin typeface="Inter"/>
                <a:ea typeface="Inter"/>
                <a:cs typeface="Inter"/>
                <a:sym typeface="Inter"/>
              </a:rPr>
              <a:t>Logistic Regression (Base Line)</a:t>
            </a:r>
            <a:endParaRPr sz="1750" dirty="0">
              <a:solidFill>
                <a:srgbClr val="272525"/>
              </a:solidFill>
              <a:latin typeface="Inter"/>
              <a:ea typeface="Inter"/>
              <a:cs typeface="Inter"/>
              <a:sym typeface="Inter"/>
            </a:endParaRPr>
          </a:p>
          <a:p>
            <a:pPr marL="457200" lvl="0" indent="-339725" algn="l" rtl="0">
              <a:lnSpc>
                <a:spcPct val="179942"/>
              </a:lnSpc>
              <a:spcBef>
                <a:spcPts val="0"/>
              </a:spcBef>
              <a:spcAft>
                <a:spcPts val="0"/>
              </a:spcAft>
              <a:buClr>
                <a:srgbClr val="272525"/>
              </a:buClr>
              <a:buSzPts val="1750"/>
              <a:buFont typeface="Inter"/>
              <a:buChar char="•"/>
            </a:pPr>
            <a:r>
              <a:rPr lang="en-US" sz="1750" dirty="0">
                <a:solidFill>
                  <a:srgbClr val="272525"/>
                </a:solidFill>
                <a:latin typeface="Inter"/>
                <a:ea typeface="Inter"/>
                <a:cs typeface="Inter"/>
                <a:sym typeface="Inter"/>
              </a:rPr>
              <a:t>Decision Tree </a:t>
            </a:r>
            <a:endParaRPr sz="1750" dirty="0">
              <a:solidFill>
                <a:schemeClr val="dk1"/>
              </a:solidFill>
              <a:latin typeface="Calibri"/>
              <a:ea typeface="Calibri"/>
              <a:cs typeface="Calibri"/>
              <a:sym typeface="Calibri"/>
            </a:endParaRPr>
          </a:p>
          <a:p>
            <a:pPr marL="457200" lvl="0" indent="-339725" algn="l" rtl="0">
              <a:lnSpc>
                <a:spcPct val="179942"/>
              </a:lnSpc>
              <a:spcBef>
                <a:spcPts val="0"/>
              </a:spcBef>
              <a:spcAft>
                <a:spcPts val="0"/>
              </a:spcAft>
              <a:buClr>
                <a:srgbClr val="272525"/>
              </a:buClr>
              <a:buSzPts val="1750"/>
              <a:buFont typeface="Inter"/>
              <a:buChar char="•"/>
            </a:pPr>
            <a:r>
              <a:rPr lang="en-US" sz="1750" b="1" dirty="0">
                <a:solidFill>
                  <a:srgbClr val="272525"/>
                </a:solidFill>
                <a:latin typeface="Inter"/>
                <a:ea typeface="Inter"/>
                <a:cs typeface="Inter"/>
                <a:sym typeface="Inter"/>
              </a:rPr>
              <a:t>Random Forest</a:t>
            </a:r>
            <a:r>
              <a:rPr lang="en-US" sz="1750" dirty="0">
                <a:solidFill>
                  <a:srgbClr val="272525"/>
                </a:solidFill>
                <a:latin typeface="Inter"/>
                <a:ea typeface="Inter"/>
                <a:cs typeface="Inter"/>
                <a:sym typeface="Inter"/>
              </a:rPr>
              <a:t> (Best Performed)</a:t>
            </a:r>
          </a:p>
          <a:p>
            <a:pPr marL="457200" lvl="0" indent="-339725" algn="l" rtl="0">
              <a:lnSpc>
                <a:spcPct val="179942"/>
              </a:lnSpc>
              <a:spcBef>
                <a:spcPts val="0"/>
              </a:spcBef>
              <a:spcAft>
                <a:spcPts val="0"/>
              </a:spcAft>
              <a:buClr>
                <a:srgbClr val="272525"/>
              </a:buClr>
              <a:buSzPts val="1750"/>
              <a:buFont typeface="Inter"/>
              <a:buChar char="•"/>
            </a:pPr>
            <a:r>
              <a:rPr lang="en-US" sz="1750" dirty="0">
                <a:solidFill>
                  <a:srgbClr val="272525"/>
                </a:solidFill>
                <a:latin typeface="Inter"/>
                <a:ea typeface="Inter"/>
                <a:cs typeface="Inter"/>
                <a:sym typeface="Inter"/>
              </a:rPr>
              <a:t>Voting Classifier Model ( Random Forest , SVM, Decision Tree)</a:t>
            </a:r>
            <a:endParaRPr sz="1750" dirty="0">
              <a:solidFill>
                <a:srgbClr val="272525"/>
              </a:solidFill>
              <a:latin typeface="Inter"/>
              <a:ea typeface="Inter"/>
              <a:cs typeface="Inter"/>
              <a:sym typeface="Inter"/>
            </a:endParaRPr>
          </a:p>
          <a:p>
            <a:pPr marL="0" marR="0" lvl="0" indent="0" algn="l" rtl="0">
              <a:lnSpc>
                <a:spcPct val="159942"/>
              </a:lnSpc>
              <a:spcBef>
                <a:spcPts val="0"/>
              </a:spcBef>
              <a:spcAft>
                <a:spcPts val="0"/>
              </a:spcAft>
              <a:buClr>
                <a:srgbClr val="272525"/>
              </a:buClr>
              <a:buSzPts val="1750"/>
              <a:buFont typeface="Inter"/>
              <a:buNone/>
            </a:pPr>
            <a:endParaRPr sz="1750" b="1" dirty="0">
              <a:solidFill>
                <a:srgbClr val="272525"/>
              </a:solidFill>
              <a:latin typeface="Inter"/>
              <a:ea typeface="Inter"/>
              <a:cs typeface="Inter"/>
              <a:sym typeface="Inter"/>
            </a:endParaRPr>
          </a:p>
        </p:txBody>
      </p:sp>
      <p:pic>
        <p:nvPicPr>
          <p:cNvPr id="2" name="Picture 1">
            <a:extLst>
              <a:ext uri="{FF2B5EF4-FFF2-40B4-BE49-F238E27FC236}">
                <a16:creationId xmlns:a16="http://schemas.microsoft.com/office/drawing/2014/main" id="{39AA158D-63B8-5D70-778A-BC686F06CF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76742" y="2032650"/>
            <a:ext cx="5175225" cy="4858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0" y="0"/>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12;p14" descr="preencoded.png"/>
          <p:cNvPicPr preferRelativeResize="0"/>
          <p:nvPr/>
        </p:nvPicPr>
        <p:blipFill rotWithShape="1">
          <a:blip r:embed="rId3">
            <a:alphaModFix/>
          </a:blip>
          <a:srcRect/>
          <a:stretch/>
        </p:blipFill>
        <p:spPr>
          <a:xfrm>
            <a:off x="0" y="0"/>
            <a:ext cx="14630400" cy="2777490"/>
          </a:xfrm>
          <a:prstGeom prst="rect">
            <a:avLst/>
          </a:prstGeom>
          <a:noFill/>
          <a:ln>
            <a:noFill/>
          </a:ln>
        </p:spPr>
      </p:pic>
      <p:sp>
        <p:nvSpPr>
          <p:cNvPr id="213" name="Google Shape;213;p14"/>
          <p:cNvSpPr/>
          <p:nvPr/>
        </p:nvSpPr>
        <p:spPr>
          <a:xfrm>
            <a:off x="99410" y="3023811"/>
            <a:ext cx="119295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Inter"/>
              <a:buNone/>
            </a:pPr>
            <a:r>
              <a:rPr lang="en-US" sz="4374" b="1" i="0" u="none" strike="noStrike" cap="none" dirty="0">
                <a:solidFill>
                  <a:srgbClr val="000000"/>
                </a:solidFill>
                <a:latin typeface="Inter"/>
                <a:ea typeface="Inter"/>
                <a:cs typeface="Inter"/>
                <a:sym typeface="Inter"/>
              </a:rPr>
              <a:t>Model Evaluation and </a:t>
            </a:r>
            <a:r>
              <a:rPr lang="en-US" sz="4000" b="1" i="0" u="none" strike="noStrike" cap="none" dirty="0">
                <a:solidFill>
                  <a:srgbClr val="000000"/>
                </a:solidFill>
                <a:latin typeface="Inter"/>
                <a:ea typeface="Inter"/>
                <a:cs typeface="Inter"/>
                <a:sym typeface="Inter"/>
              </a:rPr>
              <a:t>Interpretation</a:t>
            </a:r>
            <a:endParaRPr sz="4000" b="0" i="0" u="none" strike="noStrike" cap="none" dirty="0">
              <a:solidFill>
                <a:schemeClr val="dk1"/>
              </a:solidFill>
              <a:latin typeface="Calibri"/>
              <a:ea typeface="Calibri"/>
              <a:cs typeface="Calibri"/>
              <a:sym typeface="Calibri"/>
            </a:endParaRPr>
          </a:p>
        </p:txBody>
      </p:sp>
      <p:sp>
        <p:nvSpPr>
          <p:cNvPr id="214" name="Google Shape;214;p14"/>
          <p:cNvSpPr/>
          <p:nvPr/>
        </p:nvSpPr>
        <p:spPr>
          <a:xfrm>
            <a:off x="99409" y="3964633"/>
            <a:ext cx="9606451" cy="694500"/>
          </a:xfrm>
          <a:prstGeom prst="rect">
            <a:avLst/>
          </a:prstGeom>
          <a:noFill/>
          <a:ln>
            <a:noFill/>
          </a:ln>
        </p:spPr>
        <p:txBody>
          <a:bodyPr spcFirstLastPara="1" wrap="square" lIns="91425" tIns="45700" rIns="91425" bIns="45700" anchor="t" anchorCtr="0">
            <a:noAutofit/>
          </a:bodyPr>
          <a:lstStyle/>
          <a:p>
            <a:pPr marL="457200" marR="0" lvl="0" indent="-339725" algn="l" rtl="0">
              <a:lnSpc>
                <a:spcPct val="179942"/>
              </a:lnSpc>
              <a:spcBef>
                <a:spcPts val="0"/>
              </a:spcBef>
              <a:spcAft>
                <a:spcPts val="0"/>
              </a:spcAft>
              <a:buClr>
                <a:srgbClr val="272525"/>
              </a:buClr>
              <a:buSzPts val="1750"/>
              <a:buFont typeface="Inter"/>
              <a:buChar char="●"/>
            </a:pPr>
            <a:r>
              <a:rPr lang="en-US" sz="1750" b="0" i="0" u="none" strike="noStrike" cap="none" dirty="0">
                <a:solidFill>
                  <a:srgbClr val="272525"/>
                </a:solidFill>
                <a:latin typeface="Inter"/>
                <a:ea typeface="Inter"/>
                <a:cs typeface="Inter"/>
                <a:sym typeface="Inter"/>
              </a:rPr>
              <a:t>We will evaluate the performance of the models using </a:t>
            </a:r>
            <a:r>
              <a:rPr lang="en-US" sz="1750" b="1" i="0" u="none" strike="noStrike" cap="none" dirty="0">
                <a:solidFill>
                  <a:srgbClr val="272525"/>
                </a:solidFill>
                <a:latin typeface="Inter"/>
                <a:ea typeface="Inter"/>
                <a:cs typeface="Inter"/>
                <a:sym typeface="Inter"/>
              </a:rPr>
              <a:t>cross-validation </a:t>
            </a:r>
            <a:r>
              <a:rPr lang="en-US" sz="1750" b="0" i="0" u="none" strike="noStrike" cap="none" dirty="0">
                <a:solidFill>
                  <a:srgbClr val="272525"/>
                </a:solidFill>
                <a:latin typeface="Inter"/>
                <a:ea typeface="Inter"/>
                <a:cs typeface="Inter"/>
                <a:sym typeface="Inter"/>
              </a:rPr>
              <a:t>and </a:t>
            </a:r>
            <a:r>
              <a:rPr lang="en-US" sz="1750" b="1" i="0" u="none" strike="noStrike" cap="none" dirty="0">
                <a:solidFill>
                  <a:srgbClr val="272525"/>
                </a:solidFill>
                <a:latin typeface="Inter"/>
                <a:ea typeface="Inter"/>
                <a:cs typeface="Inter"/>
                <a:sym typeface="Inter"/>
              </a:rPr>
              <a:t>confusion matrix</a:t>
            </a:r>
            <a:r>
              <a:rPr lang="en-US" sz="1750" b="0" i="0" u="none" strike="noStrike" cap="none" dirty="0">
                <a:solidFill>
                  <a:srgbClr val="272525"/>
                </a:solidFill>
                <a:latin typeface="Inter"/>
                <a:ea typeface="Inter"/>
                <a:cs typeface="Inter"/>
                <a:sym typeface="Inter"/>
              </a:rPr>
              <a:t> and assess their performance and robustness on the testing data. </a:t>
            </a:r>
            <a:endParaRPr sz="1750" b="0" i="0" u="none" strike="noStrike" cap="none" dirty="0">
              <a:solidFill>
                <a:srgbClr val="272525"/>
              </a:solidFill>
              <a:latin typeface="Inter"/>
              <a:ea typeface="Inter"/>
              <a:cs typeface="Inter"/>
              <a:sym typeface="Inter"/>
            </a:endParaRPr>
          </a:p>
          <a:p>
            <a:pPr marL="457200" lvl="0" indent="-339725" algn="l" rtl="0">
              <a:lnSpc>
                <a:spcPct val="179942"/>
              </a:lnSpc>
              <a:spcBef>
                <a:spcPts val="0"/>
              </a:spcBef>
              <a:spcAft>
                <a:spcPts val="0"/>
              </a:spcAft>
              <a:buClr>
                <a:srgbClr val="272525"/>
              </a:buClr>
              <a:buSzPts val="1750"/>
              <a:buFont typeface="Inter"/>
              <a:buChar char="●"/>
            </a:pPr>
            <a:r>
              <a:rPr lang="en-US" sz="1750" dirty="0">
                <a:solidFill>
                  <a:srgbClr val="272525"/>
                </a:solidFill>
                <a:latin typeface="Inter"/>
                <a:ea typeface="Inter"/>
                <a:cs typeface="Inter"/>
                <a:sym typeface="Inter"/>
              </a:rPr>
              <a:t>The best performed model was </a:t>
            </a:r>
            <a:r>
              <a:rPr lang="en-US" sz="1750" b="1" dirty="0">
                <a:solidFill>
                  <a:srgbClr val="272525"/>
                </a:solidFill>
                <a:latin typeface="Inter"/>
                <a:ea typeface="Inter"/>
                <a:cs typeface="Inter"/>
                <a:sym typeface="Inter"/>
              </a:rPr>
              <a:t>Random Forest</a:t>
            </a:r>
            <a:r>
              <a:rPr lang="en-US" sz="1750" dirty="0">
                <a:solidFill>
                  <a:srgbClr val="272525"/>
                </a:solidFill>
                <a:latin typeface="Inter"/>
                <a:ea typeface="Inter"/>
                <a:cs typeface="Inter"/>
                <a:sym typeface="Inter"/>
              </a:rPr>
              <a:t> Classifier with 88% Accuracy which is good with 400 Data Points .</a:t>
            </a:r>
            <a:endParaRPr sz="1750" dirty="0">
              <a:solidFill>
                <a:srgbClr val="272525"/>
              </a:solidFill>
              <a:latin typeface="Inter"/>
              <a:ea typeface="Inter"/>
              <a:cs typeface="Inter"/>
              <a:sym typeface="Inter"/>
            </a:endParaRPr>
          </a:p>
          <a:p>
            <a:pPr marL="457200" marR="0" lvl="0" indent="0" algn="l" rtl="0">
              <a:lnSpc>
                <a:spcPct val="179942"/>
              </a:lnSpc>
              <a:spcBef>
                <a:spcPts val="0"/>
              </a:spcBef>
              <a:spcAft>
                <a:spcPts val="0"/>
              </a:spcAft>
              <a:buNone/>
            </a:pPr>
            <a:endParaRPr sz="1750" dirty="0">
              <a:solidFill>
                <a:srgbClr val="272525"/>
              </a:solidFill>
              <a:latin typeface="Inter"/>
              <a:ea typeface="Inter"/>
              <a:cs typeface="Inter"/>
              <a:sym typeface="Inter"/>
            </a:endParaRPr>
          </a:p>
        </p:txBody>
      </p:sp>
      <p:pic>
        <p:nvPicPr>
          <p:cNvPr id="3" name="Picture 2">
            <a:extLst>
              <a:ext uri="{FF2B5EF4-FFF2-40B4-BE49-F238E27FC236}">
                <a16:creationId xmlns:a16="http://schemas.microsoft.com/office/drawing/2014/main" id="{9D1A59D0-8BEA-FB19-FD1E-AF47F7E59123}"/>
              </a:ext>
            </a:extLst>
          </p:cNvPr>
          <p:cNvPicPr>
            <a:picLocks noChangeAspect="1"/>
          </p:cNvPicPr>
          <p:nvPr/>
        </p:nvPicPr>
        <p:blipFill rotWithShape="1">
          <a:blip r:embed="rId4"/>
          <a:srcRect r="11575"/>
          <a:stretch/>
        </p:blipFill>
        <p:spPr>
          <a:xfrm>
            <a:off x="4531942" y="5759818"/>
            <a:ext cx="4034299" cy="223185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AB40C7E5-D76C-9A98-EE51-50EC30DE03BC}"/>
              </a:ext>
            </a:extLst>
          </p:cNvPr>
          <p:cNvPicPr>
            <a:picLocks noChangeAspect="1"/>
          </p:cNvPicPr>
          <p:nvPr/>
        </p:nvPicPr>
        <p:blipFill rotWithShape="1">
          <a:blip r:embed="rId5"/>
          <a:srcRect l="2625"/>
          <a:stretch/>
        </p:blipFill>
        <p:spPr>
          <a:xfrm>
            <a:off x="9705860" y="3207580"/>
            <a:ext cx="4904809" cy="450953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5"/>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0" y="0"/>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5"/>
          <p:cNvSpPr/>
          <p:nvPr/>
        </p:nvSpPr>
        <p:spPr>
          <a:xfrm>
            <a:off x="4427325" y="448000"/>
            <a:ext cx="4779600" cy="694500"/>
          </a:xfrm>
          <a:prstGeom prst="rect">
            <a:avLst/>
          </a:prstGeom>
          <a:noFill/>
          <a:ln>
            <a:noFill/>
          </a:ln>
        </p:spPr>
        <p:txBody>
          <a:bodyPr spcFirstLastPara="1" wrap="square" lIns="91425" tIns="45700" rIns="91425" bIns="45700" anchor="t" anchorCtr="0">
            <a:noAutofit/>
          </a:bodyPr>
          <a:lstStyle/>
          <a:p>
            <a:pPr marL="914400" lvl="0" indent="0" algn="ctr" rtl="0">
              <a:lnSpc>
                <a:spcPct val="125011"/>
              </a:lnSpc>
              <a:spcBef>
                <a:spcPts val="0"/>
              </a:spcBef>
              <a:spcAft>
                <a:spcPts val="0"/>
              </a:spcAft>
              <a:buClr>
                <a:schemeClr val="dk1"/>
              </a:buClr>
              <a:buSzPts val="4374"/>
              <a:buFont typeface="Inter"/>
              <a:buNone/>
            </a:pPr>
            <a:r>
              <a:rPr lang="en-US" sz="4374" b="1" dirty="0">
                <a:solidFill>
                  <a:schemeClr val="dk1"/>
                </a:solidFill>
                <a:latin typeface="Inter"/>
                <a:ea typeface="Inter"/>
                <a:cs typeface="Inter"/>
                <a:sym typeface="Inter"/>
              </a:rPr>
              <a:t>SHAP Values</a:t>
            </a:r>
            <a:endParaRPr sz="4374" dirty="0">
              <a:solidFill>
                <a:schemeClr val="dk1"/>
              </a:solidFill>
              <a:latin typeface="Calibri"/>
              <a:ea typeface="Calibri"/>
              <a:cs typeface="Calibri"/>
              <a:sym typeface="Calibri"/>
            </a:endParaRPr>
          </a:p>
          <a:p>
            <a:pPr marL="914400" marR="0" lvl="0" indent="0" algn="ctr" rtl="0">
              <a:lnSpc>
                <a:spcPct val="125011"/>
              </a:lnSpc>
              <a:spcBef>
                <a:spcPts val="0"/>
              </a:spcBef>
              <a:spcAft>
                <a:spcPts val="0"/>
              </a:spcAft>
              <a:buClr>
                <a:srgbClr val="000000"/>
              </a:buClr>
              <a:buSzPts val="4374"/>
              <a:buFont typeface="Inter"/>
              <a:buNone/>
            </a:pPr>
            <a:endParaRPr sz="4374" dirty="0">
              <a:solidFill>
                <a:schemeClr val="dk1"/>
              </a:solidFill>
              <a:latin typeface="Calibri"/>
              <a:ea typeface="Calibri"/>
              <a:cs typeface="Calibri"/>
              <a:sym typeface="Calibri"/>
            </a:endParaRPr>
          </a:p>
        </p:txBody>
      </p:sp>
      <p:pic>
        <p:nvPicPr>
          <p:cNvPr id="223" name="Google Shape;223;p15"/>
          <p:cNvPicPr preferRelativeResize="0"/>
          <p:nvPr/>
        </p:nvPicPr>
        <p:blipFill>
          <a:blip r:embed="rId3">
            <a:alphaModFix/>
          </a:blip>
          <a:stretch>
            <a:fillRect/>
          </a:stretch>
        </p:blipFill>
        <p:spPr>
          <a:xfrm>
            <a:off x="2443927" y="1403927"/>
            <a:ext cx="10339200" cy="65491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7"/>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0" y="0"/>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17"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243" name="Google Shape;243;p17"/>
          <p:cNvSpPr/>
          <p:nvPr/>
        </p:nvSpPr>
        <p:spPr>
          <a:xfrm>
            <a:off x="6319599" y="2712482"/>
            <a:ext cx="4443889"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Inter"/>
              <a:buNone/>
            </a:pPr>
            <a:r>
              <a:rPr lang="en-US" sz="4374" b="1" i="0" u="none" strike="noStrike" cap="none">
                <a:solidFill>
                  <a:srgbClr val="000000"/>
                </a:solidFill>
                <a:latin typeface="Inter"/>
                <a:ea typeface="Inter"/>
                <a:cs typeface="Inter"/>
                <a:sym typeface="Inter"/>
              </a:rPr>
              <a:t>References</a:t>
            </a:r>
            <a:endParaRPr sz="4374" b="0" i="0" u="none" strike="noStrike" cap="none">
              <a:solidFill>
                <a:schemeClr val="dk1"/>
              </a:solidFill>
              <a:latin typeface="Calibri"/>
              <a:ea typeface="Calibri"/>
              <a:cs typeface="Calibri"/>
              <a:sym typeface="Calibri"/>
            </a:endParaRPr>
          </a:p>
        </p:txBody>
      </p:sp>
      <p:sp>
        <p:nvSpPr>
          <p:cNvPr id="244" name="Google Shape;244;p17"/>
          <p:cNvSpPr/>
          <p:nvPr/>
        </p:nvSpPr>
        <p:spPr>
          <a:xfrm>
            <a:off x="6319599" y="3740110"/>
            <a:ext cx="7477601" cy="1777008"/>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0" i="0" u="none" strike="noStrike" cap="none">
                <a:solidFill>
                  <a:srgbClr val="272525"/>
                </a:solidFill>
                <a:latin typeface="Inter"/>
                <a:ea typeface="Inter"/>
                <a:cs typeface="Inter"/>
                <a:sym typeface="Inter"/>
              </a:rPr>
              <a:t>Throughout the project, various research papers and resources have been referenced to ensure accurate analysis and interpretation. The references include Fleming and Harrington's "Counting Processes and Survival Analysis" (1991), Dickson et al.'s "Hepatology" (1989), Markus et al.'s "N Eng J of Med" (1989), and more.</a:t>
            </a:r>
            <a:endParaRPr sz="175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0" y="0"/>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18"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253" name="Google Shape;253;p18"/>
          <p:cNvSpPr/>
          <p:nvPr/>
        </p:nvSpPr>
        <p:spPr>
          <a:xfrm>
            <a:off x="6319599" y="3245525"/>
            <a:ext cx="4443889"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Inter"/>
              <a:buNone/>
            </a:pPr>
            <a:r>
              <a:rPr lang="en-US" sz="4374" b="1" i="0" u="none" strike="noStrike" cap="none">
                <a:solidFill>
                  <a:srgbClr val="000000"/>
                </a:solidFill>
                <a:latin typeface="Inter"/>
                <a:ea typeface="Inter"/>
                <a:cs typeface="Inter"/>
                <a:sym typeface="Inter"/>
              </a:rPr>
              <a:t>Q&amp;A</a:t>
            </a:r>
            <a:endParaRPr sz="4374" b="0" i="0" u="none" strike="noStrike" cap="none">
              <a:solidFill>
                <a:schemeClr val="dk1"/>
              </a:solidFill>
              <a:latin typeface="Calibri"/>
              <a:ea typeface="Calibri"/>
              <a:cs typeface="Calibri"/>
              <a:sym typeface="Calibri"/>
            </a:endParaRPr>
          </a:p>
        </p:txBody>
      </p:sp>
      <p:sp>
        <p:nvSpPr>
          <p:cNvPr id="254" name="Google Shape;254;p18"/>
          <p:cNvSpPr/>
          <p:nvPr/>
        </p:nvSpPr>
        <p:spPr>
          <a:xfrm>
            <a:off x="6319599" y="4273153"/>
            <a:ext cx="7477601"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0" i="0" u="none" strike="noStrike" cap="none">
                <a:solidFill>
                  <a:srgbClr val="272525"/>
                </a:solidFill>
                <a:latin typeface="Inter"/>
                <a:ea typeface="Inter"/>
                <a:cs typeface="Inter"/>
                <a:sym typeface="Inter"/>
              </a:rPr>
              <a:t>We will open the floor for any questions and provide answers to further clarify the project.</a:t>
            </a:r>
            <a:endParaRPr sz="175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5"/>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0" y="0"/>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5"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48" name="Google Shape;48;p5"/>
          <p:cNvSpPr/>
          <p:nvPr/>
        </p:nvSpPr>
        <p:spPr>
          <a:xfrm>
            <a:off x="833200" y="2409825"/>
            <a:ext cx="63426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Inter"/>
              <a:buNone/>
            </a:pPr>
            <a:r>
              <a:rPr lang="en-US" sz="4374" b="1" i="0" u="none" strike="noStrike" cap="none">
                <a:solidFill>
                  <a:srgbClr val="000000"/>
                </a:solidFill>
                <a:latin typeface="Inter"/>
                <a:ea typeface="Inter"/>
                <a:cs typeface="Inter"/>
                <a:sym typeface="Inter"/>
              </a:rPr>
              <a:t>Problem Statement</a:t>
            </a:r>
            <a:endParaRPr sz="4374" b="0" i="0" u="none" strike="noStrike" cap="none">
              <a:solidFill>
                <a:schemeClr val="dk1"/>
              </a:solidFill>
              <a:latin typeface="Calibri"/>
              <a:ea typeface="Calibri"/>
              <a:cs typeface="Calibri"/>
              <a:sym typeface="Calibri"/>
            </a:endParaRPr>
          </a:p>
        </p:txBody>
      </p:sp>
      <p:sp>
        <p:nvSpPr>
          <p:cNvPr id="49" name="Google Shape;49;p5"/>
          <p:cNvSpPr/>
          <p:nvPr/>
        </p:nvSpPr>
        <p:spPr>
          <a:xfrm>
            <a:off x="833199" y="3437453"/>
            <a:ext cx="7477601" cy="1066205"/>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0" i="0" u="none" strike="noStrike" cap="none" dirty="0">
                <a:solidFill>
                  <a:srgbClr val="272525"/>
                </a:solidFill>
                <a:latin typeface="Inter"/>
                <a:ea typeface="Inter"/>
                <a:cs typeface="Inter"/>
                <a:sym typeface="Inter"/>
              </a:rPr>
              <a:t>Liver cirrhosis is a widespread problem, especially in North America due to high alcohol intake. Our goal is to predict liver cirrhosis in patients based on their lifestyle and health conditions.</a:t>
            </a:r>
            <a:endParaRPr sz="1750" b="0" i="0" u="none" strike="noStrike" cap="none" dirty="0">
              <a:solidFill>
                <a:schemeClr val="dk1"/>
              </a:solidFill>
              <a:latin typeface="Calibri"/>
              <a:ea typeface="Calibri"/>
              <a:cs typeface="Calibri"/>
              <a:sym typeface="Calibri"/>
            </a:endParaRPr>
          </a:p>
        </p:txBody>
      </p:sp>
      <p:sp>
        <p:nvSpPr>
          <p:cNvPr id="50" name="Google Shape;50;p5"/>
          <p:cNvSpPr/>
          <p:nvPr/>
        </p:nvSpPr>
        <p:spPr>
          <a:xfrm>
            <a:off x="833199" y="4753570"/>
            <a:ext cx="7477601" cy="1066205"/>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0" i="0" u="none" strike="noStrike" cap="none" dirty="0">
                <a:solidFill>
                  <a:srgbClr val="272525"/>
                </a:solidFill>
                <a:latin typeface="Inter"/>
                <a:ea typeface="Inter"/>
                <a:cs typeface="Inter"/>
                <a:sym typeface="Inter"/>
              </a:rPr>
              <a:t>Cirrhosis is a late stage of scarring (fibrosis) of the liver caused by many forms of liver diseases and conditions, such as hepatitis and chronic alcoholism.</a:t>
            </a:r>
            <a:endParaRPr sz="175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6"/>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0" y="0"/>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6" descr="preencoded.png"/>
          <p:cNvPicPr preferRelativeResize="0"/>
          <p:nvPr/>
        </p:nvPicPr>
        <p:blipFill rotWithShape="1">
          <a:blip r:embed="rId3">
            <a:alphaModFix/>
          </a:blip>
          <a:srcRect/>
          <a:stretch/>
        </p:blipFill>
        <p:spPr>
          <a:xfrm>
            <a:off x="2037993" y="1728311"/>
            <a:ext cx="10554414" cy="47728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7"/>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0" y="0"/>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Google Shape;66;p7"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67" name="Google Shape;67;p7"/>
          <p:cNvSpPr/>
          <p:nvPr/>
        </p:nvSpPr>
        <p:spPr>
          <a:xfrm>
            <a:off x="0" y="0"/>
            <a:ext cx="14630400" cy="8229600"/>
          </a:xfrm>
          <a:prstGeom prst="rect">
            <a:avLst/>
          </a:prstGeom>
          <a:solidFill>
            <a:srgbClr val="FFFFFF">
              <a:alpha val="8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2037993" y="1346359"/>
            <a:ext cx="4443889"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Inter"/>
              <a:buNone/>
            </a:pPr>
            <a:r>
              <a:rPr lang="en-US" sz="4374" b="1" i="0" u="none" strike="noStrike" cap="none" dirty="0">
                <a:solidFill>
                  <a:srgbClr val="000000"/>
                </a:solidFill>
                <a:latin typeface="Inter"/>
                <a:ea typeface="Inter"/>
                <a:cs typeface="Inter"/>
                <a:sym typeface="Inter"/>
              </a:rPr>
              <a:t>Data Collection</a:t>
            </a:r>
            <a:endParaRPr sz="4374" b="0" i="0" u="none" strike="noStrike" cap="none" dirty="0">
              <a:solidFill>
                <a:schemeClr val="dk1"/>
              </a:solidFill>
              <a:latin typeface="Calibri"/>
              <a:ea typeface="Calibri"/>
              <a:cs typeface="Calibri"/>
              <a:sym typeface="Calibri"/>
            </a:endParaRPr>
          </a:p>
        </p:txBody>
      </p:sp>
      <p:sp>
        <p:nvSpPr>
          <p:cNvPr id="69" name="Google Shape;69;p7"/>
          <p:cNvSpPr/>
          <p:nvPr/>
        </p:nvSpPr>
        <p:spPr>
          <a:xfrm>
            <a:off x="2037993" y="2373987"/>
            <a:ext cx="10554414" cy="355402"/>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1" i="0" u="none" strike="noStrike" cap="none" dirty="0">
                <a:solidFill>
                  <a:srgbClr val="272525"/>
                </a:solidFill>
                <a:latin typeface="Inter"/>
                <a:ea typeface="Inter"/>
                <a:cs typeface="Inter"/>
                <a:sym typeface="Inter"/>
              </a:rPr>
              <a:t>Objective</a:t>
            </a:r>
            <a:r>
              <a:rPr lang="en-US" sz="1750" b="0" i="0" u="none" strike="noStrike" cap="none" dirty="0">
                <a:solidFill>
                  <a:srgbClr val="272525"/>
                </a:solidFill>
                <a:latin typeface="Inter"/>
                <a:ea typeface="Inter"/>
                <a:cs typeface="Inter"/>
                <a:sym typeface="Inter"/>
              </a:rPr>
              <a:t>: Mayo Clinic conducted a trial on Primary Biliary Cirrhosis (PBC) of the liver from 1974 to 1984.</a:t>
            </a:r>
            <a:endParaRPr sz="1750" b="0" i="0" u="none" strike="noStrike" cap="none" dirty="0">
              <a:solidFill>
                <a:srgbClr val="272525"/>
              </a:solidFill>
              <a:latin typeface="Inter"/>
              <a:ea typeface="Inter"/>
              <a:cs typeface="Inter"/>
              <a:sym typeface="Inter"/>
            </a:endParaRPr>
          </a:p>
          <a:p>
            <a:pPr marL="0" marR="0" lvl="0" indent="0" algn="l" rtl="0">
              <a:lnSpc>
                <a:spcPct val="159942"/>
              </a:lnSpc>
              <a:spcBef>
                <a:spcPts val="0"/>
              </a:spcBef>
              <a:spcAft>
                <a:spcPts val="0"/>
              </a:spcAft>
              <a:buClr>
                <a:srgbClr val="272525"/>
              </a:buClr>
              <a:buSzPts val="1750"/>
              <a:buFont typeface="Inter"/>
              <a:buNone/>
            </a:pPr>
            <a:endParaRPr sz="1750" dirty="0">
              <a:solidFill>
                <a:srgbClr val="272525"/>
              </a:solidFill>
              <a:latin typeface="Inter"/>
              <a:ea typeface="Inter"/>
              <a:cs typeface="Inter"/>
              <a:sym typeface="Inter"/>
            </a:endParaRPr>
          </a:p>
        </p:txBody>
      </p:sp>
      <p:sp>
        <p:nvSpPr>
          <p:cNvPr id="70" name="Google Shape;70;p7"/>
          <p:cNvSpPr/>
          <p:nvPr/>
        </p:nvSpPr>
        <p:spPr>
          <a:xfrm>
            <a:off x="2038043" y="3181888"/>
            <a:ext cx="10554300" cy="355500"/>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1" i="0" u="none" strike="noStrike" cap="none">
                <a:solidFill>
                  <a:srgbClr val="272525"/>
                </a:solidFill>
                <a:latin typeface="Inter"/>
                <a:ea typeface="Inter"/>
                <a:cs typeface="Inter"/>
                <a:sym typeface="Inter"/>
              </a:rPr>
              <a:t>Participants</a:t>
            </a:r>
            <a:r>
              <a:rPr lang="en-US" sz="1750" b="0" i="0" u="none" strike="noStrike" cap="none">
                <a:solidFill>
                  <a:srgbClr val="272525"/>
                </a:solidFill>
                <a:latin typeface="Inter"/>
                <a:ea typeface="Inter"/>
                <a:cs typeface="Inter"/>
                <a:sym typeface="Inter"/>
              </a:rPr>
              <a:t>: 424 PBC patients eligible for a placebo-controlled D-penicillamine drug trial.</a:t>
            </a:r>
            <a:endParaRPr sz="1750" b="0" i="0" u="none" strike="noStrike" cap="none">
              <a:solidFill>
                <a:schemeClr val="dk1"/>
              </a:solidFill>
              <a:latin typeface="Calibri"/>
              <a:ea typeface="Calibri"/>
              <a:cs typeface="Calibri"/>
              <a:sym typeface="Calibri"/>
            </a:endParaRPr>
          </a:p>
        </p:txBody>
      </p:sp>
      <p:sp>
        <p:nvSpPr>
          <p:cNvPr id="71" name="Google Shape;71;p7"/>
          <p:cNvSpPr/>
          <p:nvPr/>
        </p:nvSpPr>
        <p:spPr>
          <a:xfrm>
            <a:off x="2037993" y="3584615"/>
            <a:ext cx="10554414" cy="355402"/>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1" i="0" u="none" strike="noStrike" cap="none" dirty="0">
                <a:solidFill>
                  <a:srgbClr val="272525"/>
                </a:solidFill>
                <a:latin typeface="Inter"/>
                <a:ea typeface="Inter"/>
                <a:cs typeface="Inter"/>
                <a:sym typeface="Inter"/>
              </a:rPr>
              <a:t>Details</a:t>
            </a:r>
            <a:r>
              <a:rPr lang="en-US" sz="1750" b="0" i="0" u="none" strike="noStrike" cap="none" dirty="0">
                <a:solidFill>
                  <a:srgbClr val="272525"/>
                </a:solidFill>
                <a:latin typeface="Inter"/>
                <a:ea typeface="Inter"/>
                <a:cs typeface="Inter"/>
                <a:sym typeface="Inter"/>
              </a:rPr>
              <a:t>:</a:t>
            </a:r>
            <a:endParaRPr sz="1750" b="0" i="0" u="none" strike="noStrike" cap="none" dirty="0">
              <a:solidFill>
                <a:schemeClr val="dk1"/>
              </a:solidFill>
              <a:latin typeface="Calibri"/>
              <a:ea typeface="Calibri"/>
              <a:cs typeface="Calibri"/>
              <a:sym typeface="Calibri"/>
            </a:endParaRPr>
          </a:p>
        </p:txBody>
      </p:sp>
      <p:sp>
        <p:nvSpPr>
          <p:cNvPr id="72" name="Google Shape;72;p7"/>
          <p:cNvSpPr/>
          <p:nvPr/>
        </p:nvSpPr>
        <p:spPr>
          <a:xfrm>
            <a:off x="2393394" y="4189928"/>
            <a:ext cx="10199013" cy="3998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79942"/>
              </a:lnSpc>
              <a:spcBef>
                <a:spcPts val="0"/>
              </a:spcBef>
              <a:spcAft>
                <a:spcPts val="0"/>
              </a:spcAft>
              <a:buClr>
                <a:srgbClr val="272525"/>
              </a:buClr>
              <a:buSzPts val="1750"/>
              <a:buFont typeface="Inter"/>
              <a:buChar char="•"/>
            </a:pPr>
            <a:r>
              <a:rPr lang="en-US" sz="1750" b="0" i="0" u="none" strike="noStrike" cap="none" dirty="0">
                <a:solidFill>
                  <a:srgbClr val="272525"/>
                </a:solidFill>
                <a:latin typeface="Inter"/>
                <a:ea typeface="Inter"/>
                <a:cs typeface="Inter"/>
                <a:sym typeface="Inter"/>
              </a:rPr>
              <a:t>First 312 cases participated in the randomized trial with comprehensive data. </a:t>
            </a:r>
            <a:endParaRPr sz="1750" b="0" i="0" u="none" strike="noStrike" cap="none" dirty="0">
              <a:solidFill>
                <a:schemeClr val="dk1"/>
              </a:solidFill>
              <a:latin typeface="Calibri"/>
              <a:ea typeface="Calibri"/>
              <a:cs typeface="Calibri"/>
              <a:sym typeface="Calibri"/>
            </a:endParaRPr>
          </a:p>
        </p:txBody>
      </p:sp>
      <p:sp>
        <p:nvSpPr>
          <p:cNvPr id="73" name="Google Shape;73;p7"/>
          <p:cNvSpPr/>
          <p:nvPr/>
        </p:nvSpPr>
        <p:spPr>
          <a:xfrm>
            <a:off x="2393394" y="4678561"/>
            <a:ext cx="10199013" cy="3998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79942"/>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Additional 112 cases didn't join the trial but consented for basic measurements and survival </a:t>
            </a:r>
            <a:endParaRPr sz="1750">
              <a:solidFill>
                <a:srgbClr val="272525"/>
              </a:solidFill>
              <a:latin typeface="Inter"/>
              <a:ea typeface="Inter"/>
              <a:cs typeface="Inter"/>
              <a:sym typeface="Inter"/>
            </a:endParaRPr>
          </a:p>
          <a:p>
            <a:pPr marL="342900" marR="0" lvl="0" indent="-342900" algn="l" rtl="0">
              <a:lnSpc>
                <a:spcPct val="179942"/>
              </a:lnSpc>
              <a:spcBef>
                <a:spcPts val="0"/>
              </a:spcBef>
              <a:spcAft>
                <a:spcPts val="0"/>
              </a:spcAft>
              <a:buClr>
                <a:srgbClr val="272525"/>
              </a:buClr>
              <a:buSzPts val="1750"/>
              <a:buFont typeface="Inter"/>
              <a:buChar char="•"/>
            </a:pPr>
            <a:r>
              <a:rPr lang="en-US" sz="1750">
                <a:solidFill>
                  <a:srgbClr val="272525"/>
                </a:solidFill>
                <a:latin typeface="Inter"/>
                <a:ea typeface="Inter"/>
                <a:cs typeface="Inter"/>
                <a:sym typeface="Inter"/>
              </a:rPr>
              <a:t>106 cases from this group, along with the 312 participants, are included in the dataset.</a:t>
            </a:r>
            <a:endParaRPr sz="1750">
              <a:solidFill>
                <a:srgbClr val="272525"/>
              </a:solidFill>
              <a:latin typeface="Inter"/>
              <a:ea typeface="Inter"/>
              <a:cs typeface="Inter"/>
              <a:sym typeface="Inter"/>
            </a:endParaRPr>
          </a:p>
        </p:txBody>
      </p:sp>
      <p:sp>
        <p:nvSpPr>
          <p:cNvPr id="74" name="Google Shape;74;p7"/>
          <p:cNvSpPr/>
          <p:nvPr/>
        </p:nvSpPr>
        <p:spPr>
          <a:xfrm>
            <a:off x="2037993" y="5816918"/>
            <a:ext cx="10554414" cy="1066205"/>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1" i="0" u="none" strike="noStrike" cap="none">
                <a:solidFill>
                  <a:srgbClr val="272525"/>
                </a:solidFill>
                <a:latin typeface="Inter"/>
                <a:ea typeface="Inter"/>
                <a:cs typeface="Inter"/>
                <a:sym typeface="Inter"/>
              </a:rPr>
              <a:t>Background Reading</a:t>
            </a:r>
            <a:r>
              <a:rPr lang="en-US" sz="1750" b="0" i="0" u="none" strike="noStrike" cap="none">
                <a:solidFill>
                  <a:srgbClr val="272525"/>
                </a:solidFill>
                <a:latin typeface="Inter"/>
                <a:ea typeface="Inter"/>
                <a:cs typeface="Inter"/>
                <a:sym typeface="Inter"/>
              </a:rPr>
              <a:t>: Clinical context in Fleming and Harrington's "Counting Processes and Survival Analysis" (1991). Additional insights in Dickson et al.'s "Hepatology" (1989) and Markus et al.'s "N Eng J of Med" (1989).</a:t>
            </a:r>
            <a:endParaRPr sz="1750" b="0" i="0" u="none" strike="noStrike" cap="none">
              <a:solidFill>
                <a:schemeClr val="dk1"/>
              </a:solidFill>
              <a:latin typeface="Calibri"/>
              <a:ea typeface="Calibri"/>
              <a:cs typeface="Calibri"/>
              <a:sym typeface="Calibri"/>
            </a:endParaRPr>
          </a:p>
        </p:txBody>
      </p:sp>
      <p:pic>
        <p:nvPicPr>
          <p:cNvPr id="2" name="Google Shape;18;p3" descr="preencoded.png">
            <a:extLst>
              <a:ext uri="{FF2B5EF4-FFF2-40B4-BE49-F238E27FC236}">
                <a16:creationId xmlns:a16="http://schemas.microsoft.com/office/drawing/2014/main" id="{9EE67BAE-F89C-4624-4F63-712BABAAC78D}"/>
              </a:ext>
            </a:extLst>
          </p:cNvPr>
          <p:cNvPicPr preferRelativeResize="0"/>
          <p:nvPr/>
        </p:nvPicPr>
        <p:blipFill rotWithShape="1">
          <a:blip r:embed="rId4">
            <a:alphaModFix/>
          </a:blip>
          <a:srcRect/>
          <a:stretch/>
        </p:blipFill>
        <p:spPr>
          <a:xfrm>
            <a:off x="0" y="1"/>
            <a:ext cx="14630400" cy="12575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8"/>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0" y="0"/>
            <a:ext cx="14630400" cy="8274129"/>
          </a:xfrm>
          <a:prstGeom prst="rect">
            <a:avLst/>
          </a:prstGeom>
          <a:solidFill>
            <a:srgbClr val="FFFFFF"/>
          </a:solidFill>
          <a:ln w="10225"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3414128" y="451600"/>
            <a:ext cx="4679400" cy="513300"/>
          </a:xfrm>
          <a:prstGeom prst="rect">
            <a:avLst/>
          </a:prstGeom>
          <a:noFill/>
          <a:ln>
            <a:noFill/>
          </a:ln>
        </p:spPr>
        <p:txBody>
          <a:bodyPr spcFirstLastPara="1" wrap="square" lIns="91425" tIns="45700" rIns="91425" bIns="45700" anchor="t" anchorCtr="0">
            <a:noAutofit/>
          </a:bodyPr>
          <a:lstStyle/>
          <a:p>
            <a:pPr marL="0" marR="0" lvl="0" indent="0" algn="l" rtl="0">
              <a:lnSpc>
                <a:spcPct val="125023"/>
              </a:lnSpc>
              <a:spcBef>
                <a:spcPts val="0"/>
              </a:spcBef>
              <a:spcAft>
                <a:spcPts val="0"/>
              </a:spcAft>
              <a:buClr>
                <a:srgbClr val="000000"/>
              </a:buClr>
              <a:buSzPts val="3233"/>
              <a:buFont typeface="Inter"/>
              <a:buNone/>
            </a:pPr>
            <a:r>
              <a:rPr lang="en-US" sz="3233" b="1" i="0" u="none" strike="noStrike" cap="none">
                <a:solidFill>
                  <a:srgbClr val="000000"/>
                </a:solidFill>
                <a:latin typeface="Inter"/>
                <a:ea typeface="Inter"/>
                <a:cs typeface="Inter"/>
                <a:sym typeface="Inter"/>
              </a:rPr>
              <a:t>Data Description</a:t>
            </a:r>
            <a:endParaRPr sz="3233" b="0" i="0" u="none" strike="noStrike" cap="none">
              <a:solidFill>
                <a:schemeClr val="dk1"/>
              </a:solidFill>
              <a:latin typeface="Calibri"/>
              <a:ea typeface="Calibri"/>
              <a:cs typeface="Calibri"/>
              <a:sym typeface="Calibri"/>
            </a:endParaRPr>
          </a:p>
        </p:txBody>
      </p:sp>
      <p:sp>
        <p:nvSpPr>
          <p:cNvPr id="83" name="Google Shape;83;p8"/>
          <p:cNvSpPr/>
          <p:nvPr/>
        </p:nvSpPr>
        <p:spPr>
          <a:xfrm>
            <a:off x="3414117" y="1211223"/>
            <a:ext cx="7802047" cy="6611303"/>
          </a:xfrm>
          <a:prstGeom prst="roundRect">
            <a:avLst>
              <a:gd name="adj" fmla="val 1118"/>
            </a:avLst>
          </a:prstGeom>
          <a:noFill/>
          <a:ln w="102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3424357" y="1221462"/>
            <a:ext cx="7781568" cy="47505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3588663" y="1327547"/>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ID</a:t>
            </a:r>
            <a:endParaRPr sz="1293" b="0" i="0" u="none" strike="noStrike" cap="none">
              <a:solidFill>
                <a:schemeClr val="dk1"/>
              </a:solidFill>
              <a:latin typeface="Calibri"/>
              <a:ea typeface="Calibri"/>
              <a:cs typeface="Calibri"/>
              <a:sym typeface="Calibri"/>
            </a:endParaRPr>
          </a:p>
        </p:txBody>
      </p:sp>
      <p:sp>
        <p:nvSpPr>
          <p:cNvPr id="86" name="Google Shape;86;p8"/>
          <p:cNvSpPr/>
          <p:nvPr/>
        </p:nvSpPr>
        <p:spPr>
          <a:xfrm>
            <a:off x="7483197" y="1327547"/>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unique identifier</a:t>
            </a:r>
            <a:endParaRPr sz="1293" b="0" i="0" u="none" strike="noStrike" cap="none">
              <a:solidFill>
                <a:schemeClr val="dk1"/>
              </a:solidFill>
              <a:latin typeface="Calibri"/>
              <a:ea typeface="Calibri"/>
              <a:cs typeface="Calibri"/>
              <a:sym typeface="Calibri"/>
            </a:endParaRPr>
          </a:p>
        </p:txBody>
      </p:sp>
      <p:sp>
        <p:nvSpPr>
          <p:cNvPr id="87" name="Google Shape;87;p8"/>
          <p:cNvSpPr/>
          <p:nvPr/>
        </p:nvSpPr>
        <p:spPr>
          <a:xfrm>
            <a:off x="3424357" y="1696522"/>
            <a:ext cx="7781568" cy="100083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3588663" y="1802606"/>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N_Days</a:t>
            </a:r>
            <a:endParaRPr sz="1293" b="0" i="0" u="none" strike="noStrike" cap="none">
              <a:solidFill>
                <a:schemeClr val="dk1"/>
              </a:solidFill>
              <a:latin typeface="Calibri"/>
              <a:ea typeface="Calibri"/>
              <a:cs typeface="Calibri"/>
              <a:sym typeface="Calibri"/>
            </a:endParaRPr>
          </a:p>
        </p:txBody>
      </p:sp>
      <p:sp>
        <p:nvSpPr>
          <p:cNvPr id="89" name="Google Shape;89;p8"/>
          <p:cNvSpPr/>
          <p:nvPr/>
        </p:nvSpPr>
        <p:spPr>
          <a:xfrm>
            <a:off x="7483197" y="1802606"/>
            <a:ext cx="3558540" cy="78867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number of days between registration and the earlier of death, transplantation, or study analysis time in July 1986</a:t>
            </a:r>
            <a:endParaRPr sz="1293" b="0" i="0" u="none" strike="noStrike" cap="none">
              <a:solidFill>
                <a:schemeClr val="dk1"/>
              </a:solidFill>
              <a:latin typeface="Calibri"/>
              <a:ea typeface="Calibri"/>
              <a:cs typeface="Calibri"/>
              <a:sym typeface="Calibri"/>
            </a:endParaRPr>
          </a:p>
        </p:txBody>
      </p:sp>
      <p:sp>
        <p:nvSpPr>
          <p:cNvPr id="90" name="Google Shape;90;p8"/>
          <p:cNvSpPr/>
          <p:nvPr/>
        </p:nvSpPr>
        <p:spPr>
          <a:xfrm>
            <a:off x="3424357" y="2697361"/>
            <a:ext cx="7781568" cy="73794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3588663" y="2803446"/>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Status</a:t>
            </a:r>
            <a:endParaRPr sz="1293" b="0" i="0" u="none" strike="noStrike" cap="none">
              <a:solidFill>
                <a:schemeClr val="dk1"/>
              </a:solidFill>
              <a:latin typeface="Calibri"/>
              <a:ea typeface="Calibri"/>
              <a:cs typeface="Calibri"/>
              <a:sym typeface="Calibri"/>
            </a:endParaRPr>
          </a:p>
        </p:txBody>
      </p:sp>
      <p:sp>
        <p:nvSpPr>
          <p:cNvPr id="92" name="Google Shape;92;p8"/>
          <p:cNvSpPr/>
          <p:nvPr/>
        </p:nvSpPr>
        <p:spPr>
          <a:xfrm>
            <a:off x="7483197" y="2803446"/>
            <a:ext cx="3558540" cy="52578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status of the patient C (censored), CL (censored due to liver tx), or D (death)</a:t>
            </a:r>
            <a:endParaRPr sz="1293" b="0" i="0" u="none" strike="noStrike" cap="none">
              <a:solidFill>
                <a:schemeClr val="dk1"/>
              </a:solidFill>
              <a:latin typeface="Calibri"/>
              <a:ea typeface="Calibri"/>
              <a:cs typeface="Calibri"/>
              <a:sym typeface="Calibri"/>
            </a:endParaRPr>
          </a:p>
        </p:txBody>
      </p:sp>
      <p:sp>
        <p:nvSpPr>
          <p:cNvPr id="93" name="Google Shape;93;p8"/>
          <p:cNvSpPr/>
          <p:nvPr/>
        </p:nvSpPr>
        <p:spPr>
          <a:xfrm>
            <a:off x="3424357" y="3435310"/>
            <a:ext cx="7781568" cy="47505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3588663" y="3541395"/>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Drug</a:t>
            </a:r>
            <a:endParaRPr sz="1293" b="0" i="0" u="none" strike="noStrike" cap="none">
              <a:solidFill>
                <a:schemeClr val="dk1"/>
              </a:solidFill>
              <a:latin typeface="Calibri"/>
              <a:ea typeface="Calibri"/>
              <a:cs typeface="Calibri"/>
              <a:sym typeface="Calibri"/>
            </a:endParaRPr>
          </a:p>
        </p:txBody>
      </p:sp>
      <p:sp>
        <p:nvSpPr>
          <p:cNvPr id="95" name="Google Shape;95;p8"/>
          <p:cNvSpPr/>
          <p:nvPr/>
        </p:nvSpPr>
        <p:spPr>
          <a:xfrm>
            <a:off x="7483197" y="3541395"/>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type of drug D-penicillamine or placebo</a:t>
            </a:r>
            <a:endParaRPr sz="1293" b="0" i="0" u="none" strike="noStrike" cap="none">
              <a:solidFill>
                <a:schemeClr val="dk1"/>
              </a:solidFill>
              <a:latin typeface="Calibri"/>
              <a:ea typeface="Calibri"/>
              <a:cs typeface="Calibri"/>
              <a:sym typeface="Calibri"/>
            </a:endParaRPr>
          </a:p>
        </p:txBody>
      </p:sp>
      <p:sp>
        <p:nvSpPr>
          <p:cNvPr id="96" name="Google Shape;96;p8"/>
          <p:cNvSpPr/>
          <p:nvPr/>
        </p:nvSpPr>
        <p:spPr>
          <a:xfrm>
            <a:off x="3424357" y="3910370"/>
            <a:ext cx="7781568" cy="47505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3588663" y="4016454"/>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Age</a:t>
            </a:r>
            <a:endParaRPr sz="1293" b="0" i="0" u="none" strike="noStrike" cap="none">
              <a:solidFill>
                <a:schemeClr val="dk1"/>
              </a:solidFill>
              <a:latin typeface="Calibri"/>
              <a:ea typeface="Calibri"/>
              <a:cs typeface="Calibri"/>
              <a:sym typeface="Calibri"/>
            </a:endParaRPr>
          </a:p>
        </p:txBody>
      </p:sp>
      <p:sp>
        <p:nvSpPr>
          <p:cNvPr id="98" name="Google Shape;98;p8"/>
          <p:cNvSpPr/>
          <p:nvPr/>
        </p:nvSpPr>
        <p:spPr>
          <a:xfrm>
            <a:off x="7483197" y="4016454"/>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age in [days]</a:t>
            </a:r>
            <a:endParaRPr sz="1293" b="0" i="0" u="none" strike="noStrike" cap="none">
              <a:solidFill>
                <a:schemeClr val="dk1"/>
              </a:solidFill>
              <a:latin typeface="Calibri"/>
              <a:ea typeface="Calibri"/>
              <a:cs typeface="Calibri"/>
              <a:sym typeface="Calibri"/>
            </a:endParaRPr>
          </a:p>
        </p:txBody>
      </p:sp>
      <p:sp>
        <p:nvSpPr>
          <p:cNvPr id="99" name="Google Shape;99;p8"/>
          <p:cNvSpPr/>
          <p:nvPr/>
        </p:nvSpPr>
        <p:spPr>
          <a:xfrm>
            <a:off x="3424357" y="4385429"/>
            <a:ext cx="7781568" cy="47505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3588663" y="4491514"/>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Sex</a:t>
            </a:r>
            <a:endParaRPr sz="1293" b="0" i="0" u="none" strike="noStrike" cap="none">
              <a:solidFill>
                <a:schemeClr val="dk1"/>
              </a:solidFill>
              <a:latin typeface="Calibri"/>
              <a:ea typeface="Calibri"/>
              <a:cs typeface="Calibri"/>
              <a:sym typeface="Calibri"/>
            </a:endParaRPr>
          </a:p>
        </p:txBody>
      </p:sp>
      <p:sp>
        <p:nvSpPr>
          <p:cNvPr id="101" name="Google Shape;101;p8"/>
          <p:cNvSpPr/>
          <p:nvPr/>
        </p:nvSpPr>
        <p:spPr>
          <a:xfrm>
            <a:off x="7483197" y="4491514"/>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M (male) or F (female)</a:t>
            </a:r>
            <a:endParaRPr sz="1293" b="0" i="0" u="none" strike="noStrike" cap="none">
              <a:solidFill>
                <a:schemeClr val="dk1"/>
              </a:solidFill>
              <a:latin typeface="Calibri"/>
              <a:ea typeface="Calibri"/>
              <a:cs typeface="Calibri"/>
              <a:sym typeface="Calibri"/>
            </a:endParaRPr>
          </a:p>
        </p:txBody>
      </p:sp>
      <p:sp>
        <p:nvSpPr>
          <p:cNvPr id="102" name="Google Shape;102;p8"/>
          <p:cNvSpPr/>
          <p:nvPr/>
        </p:nvSpPr>
        <p:spPr>
          <a:xfrm>
            <a:off x="3424357" y="4860488"/>
            <a:ext cx="7781568" cy="73794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3588663" y="4966573"/>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Ascites</a:t>
            </a:r>
            <a:endParaRPr sz="1293" b="0" i="0" u="none" strike="noStrike" cap="none">
              <a:solidFill>
                <a:schemeClr val="dk1"/>
              </a:solidFill>
              <a:latin typeface="Calibri"/>
              <a:ea typeface="Calibri"/>
              <a:cs typeface="Calibri"/>
              <a:sym typeface="Calibri"/>
            </a:endParaRPr>
          </a:p>
        </p:txBody>
      </p:sp>
      <p:sp>
        <p:nvSpPr>
          <p:cNvPr id="104" name="Google Shape;104;p8"/>
          <p:cNvSpPr/>
          <p:nvPr/>
        </p:nvSpPr>
        <p:spPr>
          <a:xfrm>
            <a:off x="7483197" y="4966573"/>
            <a:ext cx="3558540" cy="52578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presence of ascites N (No) or Y (Yes).  Fluid in Abdomen</a:t>
            </a:r>
            <a:endParaRPr sz="1293" b="0" i="0" u="none" strike="noStrike" cap="none">
              <a:solidFill>
                <a:schemeClr val="dk1"/>
              </a:solidFill>
              <a:latin typeface="Calibri"/>
              <a:ea typeface="Calibri"/>
              <a:cs typeface="Calibri"/>
              <a:sym typeface="Calibri"/>
            </a:endParaRPr>
          </a:p>
        </p:txBody>
      </p:sp>
      <p:sp>
        <p:nvSpPr>
          <p:cNvPr id="105" name="Google Shape;105;p8"/>
          <p:cNvSpPr/>
          <p:nvPr/>
        </p:nvSpPr>
        <p:spPr>
          <a:xfrm>
            <a:off x="3424357" y="5598438"/>
            <a:ext cx="7781568" cy="73794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3588663" y="5704523"/>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Hepatomegaly</a:t>
            </a:r>
            <a:endParaRPr sz="1293" b="0" i="0" u="none" strike="noStrike" cap="none">
              <a:solidFill>
                <a:schemeClr val="dk1"/>
              </a:solidFill>
              <a:latin typeface="Calibri"/>
              <a:ea typeface="Calibri"/>
              <a:cs typeface="Calibri"/>
              <a:sym typeface="Calibri"/>
            </a:endParaRPr>
          </a:p>
        </p:txBody>
      </p:sp>
      <p:sp>
        <p:nvSpPr>
          <p:cNvPr id="107" name="Google Shape;107;p8"/>
          <p:cNvSpPr/>
          <p:nvPr/>
        </p:nvSpPr>
        <p:spPr>
          <a:xfrm>
            <a:off x="7483197" y="5704523"/>
            <a:ext cx="3558540" cy="52578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presence of hepatomegaly N (No) or Y (Yes). Liver Enlargement</a:t>
            </a:r>
            <a:endParaRPr sz="1293" b="0" i="0" u="none" strike="noStrike" cap="none">
              <a:solidFill>
                <a:schemeClr val="dk1"/>
              </a:solidFill>
              <a:latin typeface="Calibri"/>
              <a:ea typeface="Calibri"/>
              <a:cs typeface="Calibri"/>
              <a:sym typeface="Calibri"/>
            </a:endParaRPr>
          </a:p>
        </p:txBody>
      </p:sp>
      <p:sp>
        <p:nvSpPr>
          <p:cNvPr id="108" name="Google Shape;108;p8"/>
          <p:cNvSpPr/>
          <p:nvPr/>
        </p:nvSpPr>
        <p:spPr>
          <a:xfrm>
            <a:off x="3424357" y="6336387"/>
            <a:ext cx="7781568" cy="73794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3588663" y="6442472"/>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Spiders</a:t>
            </a:r>
            <a:endParaRPr sz="1293" b="0" i="0" u="none" strike="noStrike" cap="none">
              <a:solidFill>
                <a:schemeClr val="dk1"/>
              </a:solidFill>
              <a:latin typeface="Calibri"/>
              <a:ea typeface="Calibri"/>
              <a:cs typeface="Calibri"/>
              <a:sym typeface="Calibri"/>
            </a:endParaRPr>
          </a:p>
        </p:txBody>
      </p:sp>
      <p:sp>
        <p:nvSpPr>
          <p:cNvPr id="110" name="Google Shape;110;p8"/>
          <p:cNvSpPr/>
          <p:nvPr/>
        </p:nvSpPr>
        <p:spPr>
          <a:xfrm>
            <a:off x="7483197" y="6442472"/>
            <a:ext cx="3558540" cy="52578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presence of spiders N (No) or Y (Yes). Small Blood Vessels</a:t>
            </a:r>
            <a:endParaRPr sz="1293" b="0" i="0" u="none" strike="noStrike" cap="none">
              <a:solidFill>
                <a:schemeClr val="dk1"/>
              </a:solidFill>
              <a:latin typeface="Calibri"/>
              <a:ea typeface="Calibri"/>
              <a:cs typeface="Calibri"/>
              <a:sym typeface="Calibri"/>
            </a:endParaRPr>
          </a:p>
        </p:txBody>
      </p:sp>
      <p:sp>
        <p:nvSpPr>
          <p:cNvPr id="111" name="Google Shape;111;p8"/>
          <p:cNvSpPr/>
          <p:nvPr/>
        </p:nvSpPr>
        <p:spPr>
          <a:xfrm>
            <a:off x="3424357" y="7074337"/>
            <a:ext cx="7781568" cy="73794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3588663" y="7180421"/>
            <a:ext cx="3558540" cy="26289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Edema</a:t>
            </a:r>
            <a:endParaRPr sz="1293" b="0" i="0" u="none" strike="noStrike" cap="none">
              <a:solidFill>
                <a:schemeClr val="dk1"/>
              </a:solidFill>
              <a:latin typeface="Calibri"/>
              <a:ea typeface="Calibri"/>
              <a:cs typeface="Calibri"/>
              <a:sym typeface="Calibri"/>
            </a:endParaRPr>
          </a:p>
        </p:txBody>
      </p:sp>
      <p:sp>
        <p:nvSpPr>
          <p:cNvPr id="113" name="Google Shape;113;p8"/>
          <p:cNvSpPr/>
          <p:nvPr/>
        </p:nvSpPr>
        <p:spPr>
          <a:xfrm>
            <a:off x="7483200" y="7180424"/>
            <a:ext cx="3558600" cy="350400"/>
          </a:xfrm>
          <a:prstGeom prst="rect">
            <a:avLst/>
          </a:prstGeom>
          <a:noFill/>
          <a:ln>
            <a:noFill/>
          </a:ln>
        </p:spPr>
        <p:txBody>
          <a:bodyPr spcFirstLastPara="1" wrap="square" lIns="91425" tIns="45700" rIns="91425" bIns="45700" anchor="t" anchorCtr="0">
            <a:noAutofit/>
          </a:bodyPr>
          <a:lstStyle/>
          <a:p>
            <a:pPr marL="0" marR="0" lvl="0" indent="0" algn="l" rtl="0">
              <a:lnSpc>
                <a:spcPct val="160015"/>
              </a:lnSpc>
              <a:spcBef>
                <a:spcPts val="0"/>
              </a:spcBef>
              <a:spcAft>
                <a:spcPts val="0"/>
              </a:spcAft>
              <a:buClr>
                <a:srgbClr val="272525"/>
              </a:buClr>
              <a:buSzPts val="1293"/>
              <a:buFont typeface="Inter"/>
              <a:buNone/>
            </a:pPr>
            <a:r>
              <a:rPr lang="en-US" sz="1293" b="0" i="0" u="none" strike="noStrike" cap="none">
                <a:solidFill>
                  <a:srgbClr val="272525"/>
                </a:solidFill>
                <a:latin typeface="Inter"/>
                <a:ea typeface="Inter"/>
                <a:cs typeface="Inter"/>
                <a:sym typeface="Inter"/>
              </a:rPr>
              <a:t>presence of edema N, S, Y. </a:t>
            </a:r>
            <a:r>
              <a:rPr lang="en-US" sz="1293">
                <a:solidFill>
                  <a:srgbClr val="272525"/>
                </a:solidFill>
                <a:latin typeface="Inter"/>
                <a:ea typeface="Inter"/>
                <a:cs typeface="Inter"/>
                <a:sym typeface="Inter"/>
              </a:rPr>
              <a:t>Swelling</a:t>
            </a:r>
            <a:r>
              <a:rPr lang="en-US" sz="1293" b="0" i="0" u="none" strike="noStrike" cap="none">
                <a:solidFill>
                  <a:srgbClr val="272525"/>
                </a:solidFill>
                <a:latin typeface="Inter"/>
                <a:ea typeface="Inter"/>
                <a:cs typeface="Inter"/>
                <a:sym typeface="Inter"/>
              </a:rPr>
              <a:t> caused by  fluid trapped in Blood tissue in any part of body</a:t>
            </a:r>
            <a:endParaRPr sz="1293"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9"/>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0" y="0"/>
            <a:ext cx="14630400" cy="8237815"/>
          </a:xfrm>
          <a:prstGeom prst="rect">
            <a:avLst/>
          </a:prstGeom>
          <a:solidFill>
            <a:srgbClr val="FFFFFF"/>
          </a:solidFill>
          <a:ln w="13075"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2293753" y="581375"/>
            <a:ext cx="5555100" cy="660900"/>
          </a:xfrm>
          <a:prstGeom prst="rect">
            <a:avLst/>
          </a:prstGeom>
          <a:noFill/>
          <a:ln>
            <a:noFill/>
          </a:ln>
        </p:spPr>
        <p:txBody>
          <a:bodyPr spcFirstLastPara="1" wrap="square" lIns="91425" tIns="45700" rIns="91425" bIns="45700" anchor="t" anchorCtr="0">
            <a:noAutofit/>
          </a:bodyPr>
          <a:lstStyle/>
          <a:p>
            <a:pPr marL="0" marR="0" lvl="0" indent="0" algn="l" rtl="0">
              <a:lnSpc>
                <a:spcPct val="125012"/>
              </a:lnSpc>
              <a:spcBef>
                <a:spcPts val="0"/>
              </a:spcBef>
              <a:spcAft>
                <a:spcPts val="0"/>
              </a:spcAft>
              <a:buClr>
                <a:srgbClr val="000000"/>
              </a:buClr>
              <a:buSzPts val="4162"/>
              <a:buFont typeface="Inter"/>
              <a:buNone/>
            </a:pPr>
            <a:r>
              <a:rPr lang="en-US" sz="4162" b="1" i="0" u="none" strike="noStrike" cap="none">
                <a:solidFill>
                  <a:srgbClr val="000000"/>
                </a:solidFill>
                <a:latin typeface="Inter"/>
                <a:ea typeface="Inter"/>
                <a:cs typeface="Inter"/>
                <a:sym typeface="Inter"/>
              </a:rPr>
              <a:t>Data Description</a:t>
            </a:r>
            <a:endParaRPr sz="4162" b="0" i="0" u="none" strike="noStrike" cap="none">
              <a:solidFill>
                <a:schemeClr val="dk1"/>
              </a:solidFill>
              <a:latin typeface="Calibri"/>
              <a:ea typeface="Calibri"/>
              <a:cs typeface="Calibri"/>
              <a:sym typeface="Calibri"/>
            </a:endParaRPr>
          </a:p>
        </p:txBody>
      </p:sp>
      <p:sp>
        <p:nvSpPr>
          <p:cNvPr id="122" name="Google Shape;122;p9"/>
          <p:cNvSpPr/>
          <p:nvPr/>
        </p:nvSpPr>
        <p:spPr>
          <a:xfrm>
            <a:off x="2293739" y="1559243"/>
            <a:ext cx="10042922" cy="6097191"/>
          </a:xfrm>
          <a:prstGeom prst="roundRect">
            <a:avLst>
              <a:gd name="adj" fmla="val 1560"/>
            </a:avLst>
          </a:prstGeom>
          <a:noFill/>
          <a:ln w="1307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2306836" y="1572339"/>
            <a:ext cx="10016728" cy="607100"/>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2518172" y="1706761"/>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Bilirubin (Compound)</a:t>
            </a:r>
            <a:endParaRPr sz="1665" b="0" i="0" u="none" strike="noStrike" cap="none">
              <a:solidFill>
                <a:schemeClr val="dk1"/>
              </a:solidFill>
              <a:latin typeface="Calibri"/>
              <a:ea typeface="Calibri"/>
              <a:cs typeface="Calibri"/>
              <a:sym typeface="Calibri"/>
            </a:endParaRPr>
          </a:p>
        </p:txBody>
      </p:sp>
      <p:sp>
        <p:nvSpPr>
          <p:cNvPr id="125" name="Google Shape;125;p9"/>
          <p:cNvSpPr/>
          <p:nvPr/>
        </p:nvSpPr>
        <p:spPr>
          <a:xfrm>
            <a:off x="7530346" y="1706761"/>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serum bilirubin in [mg/dl]</a:t>
            </a:r>
            <a:endParaRPr sz="1665" b="0" i="0" u="none" strike="noStrike" cap="none">
              <a:solidFill>
                <a:schemeClr val="dk1"/>
              </a:solidFill>
              <a:latin typeface="Calibri"/>
              <a:ea typeface="Calibri"/>
              <a:cs typeface="Calibri"/>
              <a:sym typeface="Calibri"/>
            </a:endParaRPr>
          </a:p>
        </p:txBody>
      </p:sp>
      <p:sp>
        <p:nvSpPr>
          <p:cNvPr id="126" name="Google Shape;126;p9"/>
          <p:cNvSpPr/>
          <p:nvPr/>
        </p:nvSpPr>
        <p:spPr>
          <a:xfrm>
            <a:off x="2306836" y="2179439"/>
            <a:ext cx="10016728" cy="607100"/>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2518172" y="2313861"/>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Cholesterol</a:t>
            </a:r>
            <a:endParaRPr sz="1665" b="0" i="0" u="none" strike="noStrike" cap="none">
              <a:solidFill>
                <a:schemeClr val="dk1"/>
              </a:solidFill>
              <a:latin typeface="Calibri"/>
              <a:ea typeface="Calibri"/>
              <a:cs typeface="Calibri"/>
              <a:sym typeface="Calibri"/>
            </a:endParaRPr>
          </a:p>
        </p:txBody>
      </p:sp>
      <p:sp>
        <p:nvSpPr>
          <p:cNvPr id="128" name="Google Shape;128;p9"/>
          <p:cNvSpPr/>
          <p:nvPr/>
        </p:nvSpPr>
        <p:spPr>
          <a:xfrm>
            <a:off x="7530346" y="2313861"/>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serum cholesterol in [mg/dl]</a:t>
            </a:r>
            <a:endParaRPr sz="1665" b="0" i="0" u="none" strike="noStrike" cap="none">
              <a:solidFill>
                <a:schemeClr val="dk1"/>
              </a:solidFill>
              <a:latin typeface="Calibri"/>
              <a:ea typeface="Calibri"/>
              <a:cs typeface="Calibri"/>
              <a:sym typeface="Calibri"/>
            </a:endParaRPr>
          </a:p>
        </p:txBody>
      </p:sp>
      <p:sp>
        <p:nvSpPr>
          <p:cNvPr id="129" name="Google Shape;129;p9"/>
          <p:cNvSpPr/>
          <p:nvPr/>
        </p:nvSpPr>
        <p:spPr>
          <a:xfrm>
            <a:off x="2306836" y="2786539"/>
            <a:ext cx="10016728" cy="607100"/>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2518172" y="2920960"/>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Albumin (Protein)</a:t>
            </a:r>
            <a:endParaRPr sz="1665" b="0" i="0" u="none" strike="noStrike" cap="none">
              <a:solidFill>
                <a:schemeClr val="dk1"/>
              </a:solidFill>
              <a:latin typeface="Calibri"/>
              <a:ea typeface="Calibri"/>
              <a:cs typeface="Calibri"/>
              <a:sym typeface="Calibri"/>
            </a:endParaRPr>
          </a:p>
        </p:txBody>
      </p:sp>
      <p:sp>
        <p:nvSpPr>
          <p:cNvPr id="131" name="Google Shape;131;p9"/>
          <p:cNvSpPr/>
          <p:nvPr/>
        </p:nvSpPr>
        <p:spPr>
          <a:xfrm>
            <a:off x="7530346" y="2920960"/>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albumin in [gm/dl]</a:t>
            </a:r>
            <a:endParaRPr sz="1665" b="0" i="0" u="none" strike="noStrike" cap="none">
              <a:solidFill>
                <a:schemeClr val="dk1"/>
              </a:solidFill>
              <a:latin typeface="Calibri"/>
              <a:ea typeface="Calibri"/>
              <a:cs typeface="Calibri"/>
              <a:sym typeface="Calibri"/>
            </a:endParaRPr>
          </a:p>
        </p:txBody>
      </p:sp>
      <p:sp>
        <p:nvSpPr>
          <p:cNvPr id="132" name="Google Shape;132;p9"/>
          <p:cNvSpPr/>
          <p:nvPr/>
        </p:nvSpPr>
        <p:spPr>
          <a:xfrm>
            <a:off x="2306836" y="3393638"/>
            <a:ext cx="10016728" cy="607100"/>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2518172" y="3528060"/>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Copper</a:t>
            </a:r>
            <a:endParaRPr sz="1665" b="0" i="0" u="none" strike="noStrike" cap="none">
              <a:solidFill>
                <a:schemeClr val="dk1"/>
              </a:solidFill>
              <a:latin typeface="Calibri"/>
              <a:ea typeface="Calibri"/>
              <a:cs typeface="Calibri"/>
              <a:sym typeface="Calibri"/>
            </a:endParaRPr>
          </a:p>
        </p:txBody>
      </p:sp>
      <p:sp>
        <p:nvSpPr>
          <p:cNvPr id="134" name="Google Shape;134;p9"/>
          <p:cNvSpPr/>
          <p:nvPr/>
        </p:nvSpPr>
        <p:spPr>
          <a:xfrm>
            <a:off x="7530346" y="3528060"/>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urine copper in [ug/day]</a:t>
            </a:r>
            <a:endParaRPr sz="1665" b="0" i="0" u="none" strike="noStrike" cap="none">
              <a:solidFill>
                <a:schemeClr val="dk1"/>
              </a:solidFill>
              <a:latin typeface="Calibri"/>
              <a:ea typeface="Calibri"/>
              <a:cs typeface="Calibri"/>
              <a:sym typeface="Calibri"/>
            </a:endParaRPr>
          </a:p>
        </p:txBody>
      </p:sp>
      <p:sp>
        <p:nvSpPr>
          <p:cNvPr id="135" name="Google Shape;135;p9"/>
          <p:cNvSpPr/>
          <p:nvPr/>
        </p:nvSpPr>
        <p:spPr>
          <a:xfrm>
            <a:off x="2306836" y="4000738"/>
            <a:ext cx="10016728" cy="607100"/>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2518172" y="4135160"/>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Alk_Phos</a:t>
            </a:r>
            <a:endParaRPr sz="1665" b="0" i="0" u="none" strike="noStrike" cap="none">
              <a:solidFill>
                <a:schemeClr val="dk1"/>
              </a:solidFill>
              <a:latin typeface="Calibri"/>
              <a:ea typeface="Calibri"/>
              <a:cs typeface="Calibri"/>
              <a:sym typeface="Calibri"/>
            </a:endParaRPr>
          </a:p>
        </p:txBody>
      </p:sp>
      <p:sp>
        <p:nvSpPr>
          <p:cNvPr id="137" name="Google Shape;137;p9"/>
          <p:cNvSpPr/>
          <p:nvPr/>
        </p:nvSpPr>
        <p:spPr>
          <a:xfrm>
            <a:off x="7530346" y="4135160"/>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alkaline phosphatase in [U/liter]</a:t>
            </a:r>
            <a:endParaRPr sz="1665" b="0" i="0" u="none" strike="noStrike" cap="none">
              <a:solidFill>
                <a:schemeClr val="dk1"/>
              </a:solidFill>
              <a:latin typeface="Calibri"/>
              <a:ea typeface="Calibri"/>
              <a:cs typeface="Calibri"/>
              <a:sym typeface="Calibri"/>
            </a:endParaRPr>
          </a:p>
        </p:txBody>
      </p:sp>
      <p:sp>
        <p:nvSpPr>
          <p:cNvPr id="138" name="Google Shape;138;p9"/>
          <p:cNvSpPr/>
          <p:nvPr/>
        </p:nvSpPr>
        <p:spPr>
          <a:xfrm>
            <a:off x="2306836" y="4607838"/>
            <a:ext cx="10016728" cy="607100"/>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2518172" y="4742259"/>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SGOT  (Alcohol Ratio)</a:t>
            </a:r>
            <a:endParaRPr sz="1665" b="0" i="0" u="none" strike="noStrike" cap="none">
              <a:solidFill>
                <a:schemeClr val="dk1"/>
              </a:solidFill>
              <a:latin typeface="Calibri"/>
              <a:ea typeface="Calibri"/>
              <a:cs typeface="Calibri"/>
              <a:sym typeface="Calibri"/>
            </a:endParaRPr>
          </a:p>
        </p:txBody>
      </p:sp>
      <p:sp>
        <p:nvSpPr>
          <p:cNvPr id="140" name="Google Shape;140;p9"/>
          <p:cNvSpPr/>
          <p:nvPr/>
        </p:nvSpPr>
        <p:spPr>
          <a:xfrm>
            <a:off x="7530346" y="4742259"/>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SGOT in [U/ml]</a:t>
            </a:r>
            <a:endParaRPr sz="1665" b="0" i="0" u="none" strike="noStrike" cap="none">
              <a:solidFill>
                <a:schemeClr val="dk1"/>
              </a:solidFill>
              <a:latin typeface="Calibri"/>
              <a:ea typeface="Calibri"/>
              <a:cs typeface="Calibri"/>
              <a:sym typeface="Calibri"/>
            </a:endParaRPr>
          </a:p>
        </p:txBody>
      </p:sp>
      <p:sp>
        <p:nvSpPr>
          <p:cNvPr id="141" name="Google Shape;141;p9"/>
          <p:cNvSpPr/>
          <p:nvPr/>
        </p:nvSpPr>
        <p:spPr>
          <a:xfrm>
            <a:off x="2306836" y="5214938"/>
            <a:ext cx="10016728" cy="607100"/>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2518172" y="5349359"/>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Triglycerides (Fat)</a:t>
            </a:r>
            <a:endParaRPr sz="1665" b="0" i="0" u="none" strike="noStrike" cap="none">
              <a:solidFill>
                <a:schemeClr val="dk1"/>
              </a:solidFill>
              <a:latin typeface="Calibri"/>
              <a:ea typeface="Calibri"/>
              <a:cs typeface="Calibri"/>
              <a:sym typeface="Calibri"/>
            </a:endParaRPr>
          </a:p>
        </p:txBody>
      </p:sp>
      <p:sp>
        <p:nvSpPr>
          <p:cNvPr id="143" name="Google Shape;143;p9"/>
          <p:cNvSpPr/>
          <p:nvPr/>
        </p:nvSpPr>
        <p:spPr>
          <a:xfrm>
            <a:off x="7530346" y="5349359"/>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a:solidFill>
                  <a:srgbClr val="272525"/>
                </a:solidFill>
                <a:latin typeface="Inter"/>
                <a:ea typeface="Inter"/>
                <a:cs typeface="Inter"/>
                <a:sym typeface="Inter"/>
              </a:rPr>
              <a:t>triglycerides</a:t>
            </a:r>
            <a:r>
              <a:rPr lang="en-US" sz="1665" b="0" i="0" u="none" strike="noStrike" cap="none">
                <a:solidFill>
                  <a:srgbClr val="272525"/>
                </a:solidFill>
                <a:latin typeface="Inter"/>
                <a:ea typeface="Inter"/>
                <a:cs typeface="Inter"/>
                <a:sym typeface="Inter"/>
              </a:rPr>
              <a:t> in [mg/dl]</a:t>
            </a:r>
            <a:endParaRPr sz="1665" b="0" i="0" u="none" strike="noStrike" cap="none">
              <a:solidFill>
                <a:schemeClr val="dk1"/>
              </a:solidFill>
              <a:latin typeface="Calibri"/>
              <a:ea typeface="Calibri"/>
              <a:cs typeface="Calibri"/>
              <a:sym typeface="Calibri"/>
            </a:endParaRPr>
          </a:p>
        </p:txBody>
      </p:sp>
      <p:sp>
        <p:nvSpPr>
          <p:cNvPr id="144" name="Google Shape;144;p9"/>
          <p:cNvSpPr/>
          <p:nvPr/>
        </p:nvSpPr>
        <p:spPr>
          <a:xfrm>
            <a:off x="2306836" y="5822037"/>
            <a:ext cx="10016728" cy="607100"/>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2518172" y="5956459"/>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Platelets</a:t>
            </a:r>
            <a:endParaRPr sz="1665" b="0" i="0" u="none" strike="noStrike" cap="none">
              <a:solidFill>
                <a:schemeClr val="dk1"/>
              </a:solidFill>
              <a:latin typeface="Calibri"/>
              <a:ea typeface="Calibri"/>
              <a:cs typeface="Calibri"/>
              <a:sym typeface="Calibri"/>
            </a:endParaRPr>
          </a:p>
        </p:txBody>
      </p:sp>
      <p:sp>
        <p:nvSpPr>
          <p:cNvPr id="146" name="Google Shape;146;p9"/>
          <p:cNvSpPr/>
          <p:nvPr/>
        </p:nvSpPr>
        <p:spPr>
          <a:xfrm>
            <a:off x="7530346" y="5956459"/>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platelets per cubic [ml/1000]</a:t>
            </a:r>
            <a:endParaRPr sz="1665" b="0" i="0" u="none" strike="noStrike" cap="none">
              <a:solidFill>
                <a:schemeClr val="dk1"/>
              </a:solidFill>
              <a:latin typeface="Calibri"/>
              <a:ea typeface="Calibri"/>
              <a:cs typeface="Calibri"/>
              <a:sym typeface="Calibri"/>
            </a:endParaRPr>
          </a:p>
        </p:txBody>
      </p:sp>
      <p:sp>
        <p:nvSpPr>
          <p:cNvPr id="147" name="Google Shape;147;p9"/>
          <p:cNvSpPr/>
          <p:nvPr/>
        </p:nvSpPr>
        <p:spPr>
          <a:xfrm>
            <a:off x="2306836" y="6429137"/>
            <a:ext cx="10016728" cy="607100"/>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2518172" y="6563558"/>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Prothrombin (Protein)</a:t>
            </a:r>
            <a:endParaRPr sz="1665" b="0" i="0" u="none" strike="noStrike" cap="none">
              <a:solidFill>
                <a:schemeClr val="dk1"/>
              </a:solidFill>
              <a:latin typeface="Calibri"/>
              <a:ea typeface="Calibri"/>
              <a:cs typeface="Calibri"/>
              <a:sym typeface="Calibri"/>
            </a:endParaRPr>
          </a:p>
        </p:txBody>
      </p:sp>
      <p:sp>
        <p:nvSpPr>
          <p:cNvPr id="149" name="Google Shape;149;p9"/>
          <p:cNvSpPr/>
          <p:nvPr/>
        </p:nvSpPr>
        <p:spPr>
          <a:xfrm>
            <a:off x="7530346" y="6563558"/>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prothrombin time in seconds [s]</a:t>
            </a:r>
            <a:endParaRPr sz="1665" b="0" i="0" u="none" strike="noStrike" cap="none">
              <a:solidFill>
                <a:schemeClr val="dk1"/>
              </a:solidFill>
              <a:latin typeface="Calibri"/>
              <a:ea typeface="Calibri"/>
              <a:cs typeface="Calibri"/>
              <a:sym typeface="Calibri"/>
            </a:endParaRPr>
          </a:p>
        </p:txBody>
      </p:sp>
      <p:sp>
        <p:nvSpPr>
          <p:cNvPr id="150" name="Google Shape;150;p9"/>
          <p:cNvSpPr/>
          <p:nvPr/>
        </p:nvSpPr>
        <p:spPr>
          <a:xfrm>
            <a:off x="2306836" y="7036237"/>
            <a:ext cx="10016728" cy="607100"/>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518172" y="7170658"/>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Stage</a:t>
            </a:r>
            <a:endParaRPr sz="1665" b="0" i="0" u="none" strike="noStrike" cap="none">
              <a:solidFill>
                <a:schemeClr val="dk1"/>
              </a:solidFill>
              <a:latin typeface="Calibri"/>
              <a:ea typeface="Calibri"/>
              <a:cs typeface="Calibri"/>
              <a:sym typeface="Calibri"/>
            </a:endParaRPr>
          </a:p>
        </p:txBody>
      </p:sp>
      <p:sp>
        <p:nvSpPr>
          <p:cNvPr id="152" name="Google Shape;152;p9"/>
          <p:cNvSpPr/>
          <p:nvPr/>
        </p:nvSpPr>
        <p:spPr>
          <a:xfrm>
            <a:off x="7530346" y="7170658"/>
            <a:ext cx="4581882" cy="33825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272525"/>
              </a:buClr>
              <a:buSzPts val="1665"/>
              <a:buFont typeface="Inter"/>
              <a:buNone/>
            </a:pPr>
            <a:r>
              <a:rPr lang="en-US" sz="1665" b="0" i="0" u="none" strike="noStrike" cap="none">
                <a:solidFill>
                  <a:srgbClr val="272525"/>
                </a:solidFill>
                <a:latin typeface="Inter"/>
                <a:ea typeface="Inter"/>
                <a:cs typeface="Inter"/>
                <a:sym typeface="Inter"/>
              </a:rPr>
              <a:t>histologic stage of disease (1, 2, 3, or 4)</a:t>
            </a:r>
            <a:endParaRPr sz="1665"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0"/>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0" y="0"/>
            <a:ext cx="14630400" cy="8232934"/>
          </a:xfrm>
          <a:prstGeom prst="rect">
            <a:avLst/>
          </a:prstGeom>
          <a:solidFill>
            <a:srgbClr val="FFFFFF"/>
          </a:solidFill>
          <a:ln w="1355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0" descr="preencoded.png"/>
          <p:cNvPicPr preferRelativeResize="0"/>
          <p:nvPr/>
        </p:nvPicPr>
        <p:blipFill rotWithShape="1">
          <a:blip r:embed="rId3">
            <a:alphaModFix/>
          </a:blip>
          <a:srcRect/>
          <a:stretch/>
        </p:blipFill>
        <p:spPr>
          <a:xfrm>
            <a:off x="0" y="0"/>
            <a:ext cx="14630400" cy="8232934"/>
          </a:xfrm>
          <a:prstGeom prst="rect">
            <a:avLst/>
          </a:prstGeom>
          <a:noFill/>
          <a:ln>
            <a:noFill/>
          </a:ln>
        </p:spPr>
      </p:pic>
      <p:sp>
        <p:nvSpPr>
          <p:cNvPr id="161" name="Google Shape;161;p10"/>
          <p:cNvSpPr/>
          <p:nvPr/>
        </p:nvSpPr>
        <p:spPr>
          <a:xfrm>
            <a:off x="0" y="0"/>
            <a:ext cx="14630400" cy="8232934"/>
          </a:xfrm>
          <a:prstGeom prst="rect">
            <a:avLst/>
          </a:prstGeom>
          <a:solidFill>
            <a:srgbClr val="FFFFFF">
              <a:alpha val="8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a:t>
            </a:r>
            <a:endParaRPr dirty="0"/>
          </a:p>
        </p:txBody>
      </p:sp>
      <p:sp>
        <p:nvSpPr>
          <p:cNvPr id="162" name="Google Shape;162;p10"/>
          <p:cNvSpPr/>
          <p:nvPr/>
        </p:nvSpPr>
        <p:spPr>
          <a:xfrm>
            <a:off x="1046309" y="639739"/>
            <a:ext cx="7857600" cy="679800"/>
          </a:xfrm>
          <a:prstGeom prst="rect">
            <a:avLst/>
          </a:prstGeom>
          <a:noFill/>
          <a:ln>
            <a:noFill/>
          </a:ln>
        </p:spPr>
        <p:txBody>
          <a:bodyPr spcFirstLastPara="1" wrap="square" lIns="91425" tIns="45700" rIns="91425" bIns="45700" anchor="t" anchorCtr="0">
            <a:noAutofit/>
          </a:bodyPr>
          <a:lstStyle/>
          <a:p>
            <a:pPr marL="0" marR="0" lvl="0" indent="0" algn="l" rtl="0">
              <a:lnSpc>
                <a:spcPct val="124982"/>
              </a:lnSpc>
              <a:spcBef>
                <a:spcPts val="0"/>
              </a:spcBef>
              <a:spcAft>
                <a:spcPts val="0"/>
              </a:spcAft>
              <a:buClr>
                <a:srgbClr val="000000"/>
              </a:buClr>
              <a:buSzPts val="4283"/>
              <a:buFont typeface="Inter"/>
              <a:buNone/>
            </a:pPr>
            <a:r>
              <a:rPr lang="en-US" sz="4283" b="1" i="0" u="none" strike="noStrike" cap="none" dirty="0">
                <a:solidFill>
                  <a:srgbClr val="000000"/>
                </a:solidFill>
                <a:latin typeface="Inter"/>
                <a:ea typeface="Inter"/>
                <a:cs typeface="Inter"/>
                <a:sym typeface="Inter"/>
              </a:rPr>
              <a:t>Data Preprocessing</a:t>
            </a:r>
            <a:endParaRPr sz="4283" b="0" i="0" u="none" strike="noStrike" cap="none" dirty="0">
              <a:solidFill>
                <a:schemeClr val="dk1"/>
              </a:solidFill>
              <a:latin typeface="Calibri"/>
              <a:ea typeface="Calibri"/>
              <a:cs typeface="Calibri"/>
              <a:sym typeface="Calibri"/>
            </a:endParaRPr>
          </a:p>
        </p:txBody>
      </p:sp>
      <p:sp>
        <p:nvSpPr>
          <p:cNvPr id="163" name="Google Shape;163;p10"/>
          <p:cNvSpPr/>
          <p:nvPr/>
        </p:nvSpPr>
        <p:spPr>
          <a:xfrm>
            <a:off x="1046309" y="1670814"/>
            <a:ext cx="10334268" cy="348020"/>
          </a:xfrm>
          <a:prstGeom prst="rect">
            <a:avLst/>
          </a:prstGeom>
          <a:noFill/>
          <a:ln>
            <a:noFill/>
          </a:ln>
        </p:spPr>
        <p:txBody>
          <a:bodyPr spcFirstLastPara="1" wrap="square" lIns="91425" tIns="45700" rIns="91425" bIns="45700" anchor="t" anchorCtr="0">
            <a:noAutofit/>
          </a:bodyPr>
          <a:lstStyle/>
          <a:p>
            <a:pPr marL="0" marR="0" lvl="0" indent="0" algn="l" rtl="0">
              <a:lnSpc>
                <a:spcPct val="160105"/>
              </a:lnSpc>
              <a:spcBef>
                <a:spcPts val="0"/>
              </a:spcBef>
              <a:spcAft>
                <a:spcPts val="0"/>
              </a:spcAft>
              <a:buClr>
                <a:srgbClr val="272525"/>
              </a:buClr>
              <a:buSzPts val="1712"/>
              <a:buFont typeface="Inter"/>
              <a:buNone/>
            </a:pPr>
            <a:r>
              <a:rPr lang="en-US" sz="1712" b="1" i="0" u="none" strike="noStrike" cap="none" dirty="0">
                <a:solidFill>
                  <a:srgbClr val="272525"/>
                </a:solidFill>
                <a:latin typeface="Inter"/>
                <a:ea typeface="Inter"/>
                <a:cs typeface="Inter"/>
                <a:sym typeface="Inter"/>
              </a:rPr>
              <a:t>For Missing Values :- </a:t>
            </a:r>
            <a:endParaRPr sz="1712" b="0" i="0" u="none" strike="noStrike" cap="none" dirty="0">
              <a:solidFill>
                <a:schemeClr val="dk1"/>
              </a:solidFill>
              <a:latin typeface="Calibri"/>
              <a:ea typeface="Calibri"/>
              <a:cs typeface="Calibri"/>
              <a:sym typeface="Calibri"/>
            </a:endParaRPr>
          </a:p>
        </p:txBody>
      </p:sp>
      <p:sp>
        <p:nvSpPr>
          <p:cNvPr id="164" name="Google Shape;164;p10"/>
          <p:cNvSpPr/>
          <p:nvPr/>
        </p:nvSpPr>
        <p:spPr>
          <a:xfrm>
            <a:off x="1046177" y="2219020"/>
            <a:ext cx="10334400" cy="816000"/>
          </a:xfrm>
          <a:prstGeom prst="rect">
            <a:avLst/>
          </a:prstGeom>
          <a:noFill/>
          <a:ln>
            <a:noFill/>
          </a:ln>
        </p:spPr>
        <p:txBody>
          <a:bodyPr spcFirstLastPara="1" wrap="square" lIns="91425" tIns="45700" rIns="91425" bIns="45700" anchor="t" anchorCtr="0">
            <a:noAutofit/>
          </a:bodyPr>
          <a:lstStyle/>
          <a:p>
            <a:pPr marL="457200" marR="0" lvl="0" indent="-337375" algn="l" rtl="0">
              <a:lnSpc>
                <a:spcPct val="150000"/>
              </a:lnSpc>
              <a:spcBef>
                <a:spcPts val="0"/>
              </a:spcBef>
              <a:spcAft>
                <a:spcPts val="0"/>
              </a:spcAft>
              <a:buClr>
                <a:srgbClr val="272525"/>
              </a:buClr>
              <a:buSzPts val="1713"/>
              <a:buFont typeface="Inter"/>
              <a:buChar char="●"/>
            </a:pPr>
            <a:r>
              <a:rPr lang="en-US" sz="1712" b="0" i="0" u="none" strike="noStrike" cap="none" dirty="0">
                <a:solidFill>
                  <a:srgbClr val="272525"/>
                </a:solidFill>
                <a:latin typeface="Inter"/>
                <a:ea typeface="Inter"/>
                <a:cs typeface="Inter"/>
                <a:sym typeface="Inter"/>
              </a:rPr>
              <a:t>Numerical Features :- </a:t>
            </a:r>
            <a:r>
              <a:rPr lang="en-US" sz="1712" dirty="0">
                <a:solidFill>
                  <a:srgbClr val="272525"/>
                </a:solidFill>
                <a:latin typeface="Inter"/>
                <a:ea typeface="Inter"/>
                <a:cs typeface="Inter"/>
                <a:sym typeface="Inter"/>
              </a:rPr>
              <a:t>M</a:t>
            </a:r>
            <a:r>
              <a:rPr lang="en-US" sz="1712" b="0" i="0" u="none" strike="noStrike" cap="none" dirty="0">
                <a:solidFill>
                  <a:srgbClr val="272525"/>
                </a:solidFill>
                <a:latin typeface="Inter"/>
                <a:ea typeface="Inter"/>
                <a:cs typeface="Inter"/>
                <a:sym typeface="Inter"/>
              </a:rPr>
              <a:t>ean impu</a:t>
            </a:r>
            <a:r>
              <a:rPr lang="en-US" sz="1712" dirty="0">
                <a:solidFill>
                  <a:srgbClr val="272525"/>
                </a:solidFill>
                <a:latin typeface="Inter"/>
                <a:ea typeface="Inter"/>
                <a:cs typeface="Inter"/>
                <a:sym typeface="Inter"/>
              </a:rPr>
              <a:t>tation</a:t>
            </a:r>
            <a:r>
              <a:rPr lang="en-US" sz="1712" b="0" i="0" u="none" strike="noStrike" cap="none" dirty="0">
                <a:solidFill>
                  <a:srgbClr val="272525"/>
                </a:solidFill>
                <a:latin typeface="Inter"/>
                <a:ea typeface="Inter"/>
                <a:cs typeface="Inter"/>
                <a:sym typeface="Inter"/>
              </a:rPr>
              <a:t> to avoid skewing in the presence of outliers.</a:t>
            </a:r>
            <a:endParaRPr sz="1712" b="0" i="0" u="none" strike="noStrike" cap="none" dirty="0">
              <a:solidFill>
                <a:srgbClr val="272525"/>
              </a:solidFill>
              <a:latin typeface="Inter"/>
              <a:ea typeface="Inter"/>
              <a:cs typeface="Inter"/>
              <a:sym typeface="Inter"/>
            </a:endParaRPr>
          </a:p>
          <a:p>
            <a:pPr marL="457200" lvl="0" indent="-337375" algn="l" rtl="0">
              <a:lnSpc>
                <a:spcPct val="150000"/>
              </a:lnSpc>
              <a:spcBef>
                <a:spcPts val="0"/>
              </a:spcBef>
              <a:spcAft>
                <a:spcPts val="0"/>
              </a:spcAft>
              <a:buClr>
                <a:srgbClr val="272525"/>
              </a:buClr>
              <a:buSzPts val="1713"/>
              <a:buFont typeface="Inter"/>
              <a:buChar char="●"/>
            </a:pPr>
            <a:r>
              <a:rPr lang="en-US" sz="1712" dirty="0">
                <a:solidFill>
                  <a:srgbClr val="272525"/>
                </a:solidFill>
                <a:latin typeface="Inter"/>
                <a:ea typeface="Inter"/>
                <a:cs typeface="Inter"/>
                <a:sym typeface="Inter"/>
              </a:rPr>
              <a:t>Categorical Features :- Imputed the most frequent class (mode).</a:t>
            </a:r>
            <a:endParaRPr sz="1712" dirty="0">
              <a:solidFill>
                <a:srgbClr val="272525"/>
              </a:solidFill>
              <a:latin typeface="Inter"/>
              <a:ea typeface="Inter"/>
              <a:cs typeface="Inter"/>
              <a:sym typeface="Inter"/>
            </a:endParaRPr>
          </a:p>
          <a:p>
            <a:pPr marL="0" marR="0" lvl="0" indent="0" algn="l" rtl="0">
              <a:lnSpc>
                <a:spcPct val="160105"/>
              </a:lnSpc>
              <a:spcBef>
                <a:spcPts val="0"/>
              </a:spcBef>
              <a:spcAft>
                <a:spcPts val="0"/>
              </a:spcAft>
              <a:buClr>
                <a:srgbClr val="272525"/>
              </a:buClr>
              <a:buSzPts val="1712"/>
              <a:buFont typeface="Inter"/>
              <a:buNone/>
            </a:pPr>
            <a:endParaRPr sz="1712" dirty="0">
              <a:solidFill>
                <a:srgbClr val="272525"/>
              </a:solidFill>
              <a:latin typeface="Inter"/>
              <a:ea typeface="Inter"/>
              <a:cs typeface="Inter"/>
              <a:sym typeface="Inter"/>
            </a:endParaRPr>
          </a:p>
        </p:txBody>
      </p:sp>
      <p:sp>
        <p:nvSpPr>
          <p:cNvPr id="165" name="Google Shape;165;p10"/>
          <p:cNvSpPr/>
          <p:nvPr/>
        </p:nvSpPr>
        <p:spPr>
          <a:xfrm>
            <a:off x="1046177" y="3514725"/>
            <a:ext cx="10334400" cy="502819"/>
          </a:xfrm>
          <a:prstGeom prst="rect">
            <a:avLst/>
          </a:prstGeom>
          <a:noFill/>
          <a:ln>
            <a:noFill/>
          </a:ln>
        </p:spPr>
        <p:txBody>
          <a:bodyPr spcFirstLastPara="1" wrap="square" lIns="91425" tIns="45700" rIns="91425" bIns="45700" anchor="t" anchorCtr="0">
            <a:noAutofit/>
          </a:bodyPr>
          <a:lstStyle/>
          <a:p>
            <a:pPr marL="0" marR="0" lvl="0" indent="0" algn="l" rtl="0">
              <a:lnSpc>
                <a:spcPct val="160105"/>
              </a:lnSpc>
              <a:spcBef>
                <a:spcPts val="0"/>
              </a:spcBef>
              <a:spcAft>
                <a:spcPts val="0"/>
              </a:spcAft>
              <a:buClr>
                <a:srgbClr val="272525"/>
              </a:buClr>
              <a:buSzPts val="1712"/>
              <a:buFont typeface="Inter"/>
              <a:buNone/>
            </a:pPr>
            <a:r>
              <a:rPr lang="en-US" sz="1712" b="1" i="0" u="none" strike="noStrike" cap="none" dirty="0">
                <a:solidFill>
                  <a:srgbClr val="272525"/>
                </a:solidFill>
                <a:latin typeface="Inter"/>
                <a:ea typeface="Inter"/>
                <a:cs typeface="Inter"/>
                <a:sym typeface="Inter"/>
              </a:rPr>
              <a:t>For Transformation :-</a:t>
            </a:r>
            <a:endParaRPr sz="1712" b="0" i="0" u="none" strike="noStrike" cap="none" dirty="0">
              <a:solidFill>
                <a:schemeClr val="dk1"/>
              </a:solidFill>
              <a:latin typeface="Calibri"/>
              <a:ea typeface="Calibri"/>
              <a:cs typeface="Calibri"/>
              <a:sym typeface="Calibri"/>
            </a:endParaRPr>
          </a:p>
        </p:txBody>
      </p:sp>
      <p:sp>
        <p:nvSpPr>
          <p:cNvPr id="166" name="Google Shape;166;p10"/>
          <p:cNvSpPr/>
          <p:nvPr/>
        </p:nvSpPr>
        <p:spPr>
          <a:xfrm>
            <a:off x="958186" y="3914217"/>
            <a:ext cx="10334400" cy="3480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1712" dirty="0">
              <a:solidFill>
                <a:srgbClr val="272525"/>
              </a:solidFill>
              <a:latin typeface="Inter"/>
              <a:ea typeface="Inter"/>
              <a:cs typeface="Inter"/>
              <a:sym typeface="Inter"/>
            </a:endParaRPr>
          </a:p>
          <a:p>
            <a:pPr marL="457200" marR="0" lvl="0" indent="-337375" algn="l" rtl="0">
              <a:lnSpc>
                <a:spcPct val="150000"/>
              </a:lnSpc>
              <a:spcBef>
                <a:spcPts val="0"/>
              </a:spcBef>
              <a:spcAft>
                <a:spcPts val="0"/>
              </a:spcAft>
              <a:buClr>
                <a:srgbClr val="272525"/>
              </a:buClr>
              <a:buSzPts val="1713"/>
              <a:buFont typeface="Inter"/>
              <a:buChar char="●"/>
            </a:pPr>
            <a:r>
              <a:rPr lang="en-US" sz="1712" b="0" i="0" u="none" strike="noStrike" cap="none" dirty="0">
                <a:solidFill>
                  <a:srgbClr val="272525"/>
                </a:solidFill>
                <a:latin typeface="Inter"/>
                <a:ea typeface="Inter"/>
                <a:cs typeface="Inter"/>
                <a:sym typeface="Inter"/>
              </a:rPr>
              <a:t>Categorical </a:t>
            </a:r>
            <a:r>
              <a:rPr lang="en-US" sz="1712" dirty="0">
                <a:solidFill>
                  <a:srgbClr val="272525"/>
                </a:solidFill>
                <a:latin typeface="Inter"/>
                <a:ea typeface="Inter"/>
                <a:cs typeface="Inter"/>
                <a:sym typeface="Inter"/>
              </a:rPr>
              <a:t>values has</a:t>
            </a:r>
            <a:r>
              <a:rPr lang="en-US" sz="1712" b="0" i="0" u="none" strike="noStrike" cap="none" dirty="0">
                <a:solidFill>
                  <a:srgbClr val="272525"/>
                </a:solidFill>
                <a:latin typeface="Inter"/>
                <a:ea typeface="Inter"/>
                <a:cs typeface="Inter"/>
                <a:sym typeface="Inter"/>
              </a:rPr>
              <a:t> transformed into numerical values to make them compatible </a:t>
            </a:r>
            <a:r>
              <a:rPr lang="en-US" sz="1712" dirty="0">
                <a:solidFill>
                  <a:srgbClr val="272525"/>
                </a:solidFill>
                <a:latin typeface="Inter"/>
                <a:ea typeface="Inter"/>
                <a:cs typeface="Inter"/>
                <a:sym typeface="Inter"/>
              </a:rPr>
              <a:t>for</a:t>
            </a:r>
            <a:r>
              <a:rPr lang="en-US" sz="1712" b="0" i="0" u="none" strike="noStrike" cap="none" dirty="0">
                <a:solidFill>
                  <a:srgbClr val="272525"/>
                </a:solidFill>
                <a:latin typeface="Inter"/>
                <a:ea typeface="Inter"/>
                <a:cs typeface="Inter"/>
                <a:sym typeface="Inter"/>
              </a:rPr>
              <a:t> model.</a:t>
            </a:r>
          </a:p>
          <a:p>
            <a:pPr marL="457200" marR="0" lvl="0" indent="-337375" algn="l" rtl="0">
              <a:lnSpc>
                <a:spcPct val="150000"/>
              </a:lnSpc>
              <a:spcBef>
                <a:spcPts val="0"/>
              </a:spcBef>
              <a:spcAft>
                <a:spcPts val="0"/>
              </a:spcAft>
              <a:buClr>
                <a:srgbClr val="272525"/>
              </a:buClr>
              <a:buSzPts val="1713"/>
              <a:buFont typeface="Inter"/>
              <a:buChar char="●"/>
            </a:pPr>
            <a:r>
              <a:rPr lang="en-US" sz="1712" dirty="0">
                <a:solidFill>
                  <a:srgbClr val="272525"/>
                </a:solidFill>
                <a:latin typeface="Inter"/>
                <a:ea typeface="Inter"/>
                <a:cs typeface="Inter"/>
                <a:sym typeface="Inter"/>
              </a:rPr>
              <a:t>Converted the Age values from days to years.</a:t>
            </a:r>
          </a:p>
          <a:p>
            <a:pPr marL="457200" lvl="0" indent="-337375" algn="l" rtl="0">
              <a:lnSpc>
                <a:spcPct val="150000"/>
              </a:lnSpc>
              <a:spcBef>
                <a:spcPts val="0"/>
              </a:spcBef>
              <a:spcAft>
                <a:spcPts val="0"/>
              </a:spcAft>
              <a:buClr>
                <a:srgbClr val="272525"/>
              </a:buClr>
              <a:buSzPts val="1713"/>
              <a:buFont typeface="Inter"/>
              <a:buChar char="●"/>
            </a:pPr>
            <a:r>
              <a:rPr lang="en-US" sz="1712" dirty="0">
                <a:solidFill>
                  <a:srgbClr val="272525"/>
                </a:solidFill>
                <a:latin typeface="Inter"/>
                <a:ea typeface="Inter"/>
                <a:cs typeface="Inter"/>
                <a:sym typeface="Inter"/>
              </a:rPr>
              <a:t>Checked for the outliers and further removed them from modeling.</a:t>
            </a:r>
          </a:p>
          <a:p>
            <a:pPr marL="457200" lvl="0" indent="-337375" algn="l" rtl="0">
              <a:lnSpc>
                <a:spcPct val="150000"/>
              </a:lnSpc>
              <a:spcBef>
                <a:spcPts val="0"/>
              </a:spcBef>
              <a:spcAft>
                <a:spcPts val="0"/>
              </a:spcAft>
              <a:buClr>
                <a:srgbClr val="272525"/>
              </a:buClr>
              <a:buSzPts val="1713"/>
              <a:buFont typeface="Inter"/>
              <a:buChar char="●"/>
            </a:pPr>
            <a:r>
              <a:rPr lang="en-US" sz="1712" dirty="0">
                <a:solidFill>
                  <a:srgbClr val="272525"/>
                </a:solidFill>
                <a:latin typeface="Inter"/>
                <a:ea typeface="Inter"/>
                <a:cs typeface="Inter"/>
                <a:sym typeface="Inter"/>
              </a:rPr>
              <a:t>Numerical variables we can perform normalization to remove the outlier values.</a:t>
            </a:r>
            <a:endParaRPr lang="en-US" sz="1712" dirty="0">
              <a:solidFill>
                <a:schemeClr val="dk1"/>
              </a:solidFill>
              <a:latin typeface="Calibri"/>
              <a:ea typeface="Calibri"/>
              <a:cs typeface="Calibri"/>
              <a:sym typeface="Calibri"/>
            </a:endParaRPr>
          </a:p>
          <a:p>
            <a:pPr marL="457200" lvl="0" indent="-337375" algn="l" rtl="0">
              <a:lnSpc>
                <a:spcPct val="150000"/>
              </a:lnSpc>
              <a:spcBef>
                <a:spcPts val="0"/>
              </a:spcBef>
              <a:spcAft>
                <a:spcPts val="0"/>
              </a:spcAft>
              <a:buClr>
                <a:srgbClr val="272525"/>
              </a:buClr>
              <a:buSzPts val="1713"/>
              <a:buFont typeface="Inter"/>
              <a:buChar char="●"/>
            </a:pPr>
            <a:r>
              <a:rPr lang="en-US" sz="1712" dirty="0">
                <a:solidFill>
                  <a:srgbClr val="272525"/>
                </a:solidFill>
                <a:latin typeface="Inter"/>
                <a:ea typeface="Inter"/>
                <a:cs typeface="Inter"/>
                <a:sym typeface="Inter"/>
              </a:rPr>
              <a:t>Ex:-  Ascites :- </a:t>
            </a:r>
            <a:r>
              <a:rPr lang="en-US" sz="1712" b="1" dirty="0">
                <a:solidFill>
                  <a:srgbClr val="272525"/>
                </a:solidFill>
                <a:latin typeface="Inter"/>
                <a:ea typeface="Inter"/>
                <a:cs typeface="Inter"/>
                <a:sym typeface="Inter"/>
              </a:rPr>
              <a:t>Yes</a:t>
            </a:r>
            <a:r>
              <a:rPr lang="en-US" sz="1712" dirty="0">
                <a:solidFill>
                  <a:srgbClr val="272525"/>
                </a:solidFill>
                <a:latin typeface="Inter"/>
                <a:ea typeface="Inter"/>
                <a:cs typeface="Inter"/>
                <a:sym typeface="Inter"/>
              </a:rPr>
              <a:t> —&gt; </a:t>
            </a:r>
            <a:r>
              <a:rPr lang="en-US" sz="1712" b="1" dirty="0">
                <a:solidFill>
                  <a:srgbClr val="272525"/>
                </a:solidFill>
                <a:latin typeface="Inter"/>
                <a:ea typeface="Inter"/>
                <a:cs typeface="Inter"/>
                <a:sym typeface="Inter"/>
              </a:rPr>
              <a:t>1</a:t>
            </a:r>
          </a:p>
          <a:p>
            <a:pPr marL="0" lvl="0" indent="0" algn="l" rtl="0">
              <a:lnSpc>
                <a:spcPct val="150000"/>
              </a:lnSpc>
              <a:spcBef>
                <a:spcPts val="0"/>
              </a:spcBef>
              <a:spcAft>
                <a:spcPts val="0"/>
              </a:spcAft>
              <a:buNone/>
            </a:pPr>
            <a:r>
              <a:rPr lang="en-US" sz="1712" b="1" dirty="0">
                <a:solidFill>
                  <a:srgbClr val="272525"/>
                </a:solidFill>
                <a:latin typeface="Inter"/>
                <a:ea typeface="Inter"/>
                <a:cs typeface="Inter"/>
                <a:sym typeface="Inter"/>
              </a:rPr>
              <a:t>                   </a:t>
            </a:r>
            <a:r>
              <a:rPr lang="en-US" sz="1712" dirty="0">
                <a:solidFill>
                  <a:srgbClr val="272525"/>
                </a:solidFill>
                <a:latin typeface="Inter"/>
                <a:ea typeface="Inter"/>
                <a:cs typeface="Inter"/>
                <a:sym typeface="Inter"/>
              </a:rPr>
              <a:t>Ascites :-</a:t>
            </a:r>
            <a:r>
              <a:rPr lang="en-US" sz="1712" b="1" dirty="0">
                <a:solidFill>
                  <a:srgbClr val="272525"/>
                </a:solidFill>
                <a:latin typeface="Inter"/>
                <a:ea typeface="Inter"/>
                <a:cs typeface="Inter"/>
                <a:sym typeface="Inter"/>
              </a:rPr>
              <a:t> No -—&gt; 0</a:t>
            </a:r>
          </a:p>
          <a:p>
            <a:pPr marL="457200" lvl="0" indent="0" algn="l" rtl="0">
              <a:lnSpc>
                <a:spcPct val="115000"/>
              </a:lnSpc>
              <a:spcBef>
                <a:spcPts val="0"/>
              </a:spcBef>
              <a:spcAft>
                <a:spcPts val="0"/>
              </a:spcAft>
              <a:buNone/>
            </a:pPr>
            <a:endParaRPr sz="1712" b="1" dirty="0">
              <a:solidFill>
                <a:srgbClr val="272525"/>
              </a:solidFill>
              <a:latin typeface="Inter"/>
              <a:ea typeface="Inter"/>
              <a:cs typeface="Inter"/>
              <a:sym typeface="Inter"/>
            </a:endParaRPr>
          </a:p>
        </p:txBody>
      </p:sp>
      <p:sp>
        <p:nvSpPr>
          <p:cNvPr id="167" name="Google Shape;167;p10"/>
          <p:cNvSpPr/>
          <p:nvPr/>
        </p:nvSpPr>
        <p:spPr>
          <a:xfrm>
            <a:off x="2148007" y="6693932"/>
            <a:ext cx="10334268" cy="348020"/>
          </a:xfrm>
          <a:prstGeom prst="rect">
            <a:avLst/>
          </a:prstGeom>
          <a:noFill/>
          <a:ln>
            <a:noFill/>
          </a:ln>
        </p:spPr>
        <p:txBody>
          <a:bodyPr spcFirstLastPara="1" wrap="square" lIns="91425" tIns="45700" rIns="91425" bIns="45700" anchor="t" anchorCtr="0">
            <a:noAutofit/>
          </a:bodyPr>
          <a:lstStyle/>
          <a:p>
            <a:pPr marL="0" marR="0" lvl="0" indent="0" algn="l" rtl="0">
              <a:lnSpc>
                <a:spcPct val="160105"/>
              </a:lnSpc>
              <a:spcBef>
                <a:spcPts val="0"/>
              </a:spcBef>
              <a:spcAft>
                <a:spcPts val="0"/>
              </a:spcAft>
              <a:buClr>
                <a:srgbClr val="272525"/>
              </a:buClr>
              <a:buSzPts val="1712"/>
              <a:buFont typeface="Inter"/>
              <a:buNone/>
            </a:pPr>
            <a:endParaRPr sz="1712" b="0" i="0" u="none" strike="noStrike" cap="none" dirty="0">
              <a:solidFill>
                <a:schemeClr val="dk1"/>
              </a:solidFill>
              <a:latin typeface="Calibri"/>
              <a:ea typeface="Calibri"/>
              <a:cs typeface="Calibri"/>
              <a:sym typeface="Calibri"/>
            </a:endParaRPr>
          </a:p>
        </p:txBody>
      </p:sp>
      <p:sp>
        <p:nvSpPr>
          <p:cNvPr id="168" name="Google Shape;168;p10"/>
          <p:cNvSpPr/>
          <p:nvPr/>
        </p:nvSpPr>
        <p:spPr>
          <a:xfrm>
            <a:off x="2148007" y="7286625"/>
            <a:ext cx="10334268" cy="348020"/>
          </a:xfrm>
          <a:prstGeom prst="rect">
            <a:avLst/>
          </a:prstGeom>
          <a:noFill/>
          <a:ln>
            <a:noFill/>
          </a:ln>
        </p:spPr>
        <p:txBody>
          <a:bodyPr spcFirstLastPara="1" wrap="square" lIns="91425" tIns="45700" rIns="91425" bIns="45700" anchor="t" anchorCtr="0">
            <a:noAutofit/>
          </a:bodyPr>
          <a:lstStyle/>
          <a:p>
            <a:pPr marL="0" marR="0" lvl="0" indent="0" algn="l" rtl="0">
              <a:lnSpc>
                <a:spcPct val="160011"/>
              </a:lnSpc>
              <a:spcBef>
                <a:spcPts val="0"/>
              </a:spcBef>
              <a:spcAft>
                <a:spcPts val="0"/>
              </a:spcAft>
              <a:buClr>
                <a:schemeClr val="dk1"/>
              </a:buClr>
              <a:buSzPts val="1713"/>
              <a:buFont typeface="Calibri"/>
              <a:buNone/>
            </a:pPr>
            <a:endParaRPr sz="1712" b="0" i="0" u="none" strike="noStrike" cap="none">
              <a:solidFill>
                <a:schemeClr val="dk1"/>
              </a:solidFill>
              <a:latin typeface="Calibri"/>
              <a:ea typeface="Calibri"/>
              <a:cs typeface="Calibri"/>
              <a:sym typeface="Calibri"/>
            </a:endParaRPr>
          </a:p>
        </p:txBody>
      </p:sp>
      <p:pic>
        <p:nvPicPr>
          <p:cNvPr id="3" name="Google Shape;200;p13" descr="preencoded.png">
            <a:extLst>
              <a:ext uri="{FF2B5EF4-FFF2-40B4-BE49-F238E27FC236}">
                <a16:creationId xmlns:a16="http://schemas.microsoft.com/office/drawing/2014/main" id="{D6A00646-5957-0585-86CB-001B3AC173F5}"/>
              </a:ext>
            </a:extLst>
          </p:cNvPr>
          <p:cNvPicPr preferRelativeResize="0"/>
          <p:nvPr/>
        </p:nvPicPr>
        <p:blipFill rotWithShape="1">
          <a:blip r:embed="rId4">
            <a:alphaModFix/>
          </a:blip>
          <a:srcRect/>
          <a:stretch/>
        </p:blipFill>
        <p:spPr>
          <a:xfrm>
            <a:off x="11292586" y="0"/>
            <a:ext cx="3337814" cy="822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2"/>
          <p:cNvSpPr/>
          <p:nvPr/>
        </p:nvSpPr>
        <p:spPr>
          <a:xfrm>
            <a:off x="0" y="10665"/>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2"/>
          <p:cNvSpPr/>
          <p:nvPr/>
        </p:nvSpPr>
        <p:spPr>
          <a:xfrm>
            <a:off x="755770" y="2695291"/>
            <a:ext cx="7477601" cy="138874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Inter"/>
              <a:buNone/>
            </a:pPr>
            <a:r>
              <a:rPr lang="en-US" sz="4374" b="1" i="0" u="none" strike="noStrike" cap="none" dirty="0">
                <a:solidFill>
                  <a:srgbClr val="000000"/>
                </a:solidFill>
                <a:latin typeface="Inter"/>
                <a:ea typeface="Inter"/>
                <a:cs typeface="Inter"/>
                <a:sym typeface="Inter"/>
              </a:rPr>
              <a:t>Exploratory Data Analysis (EDA)</a:t>
            </a:r>
            <a:endParaRPr sz="4374" b="0" i="0" u="none" strike="noStrike" cap="none" dirty="0">
              <a:solidFill>
                <a:schemeClr val="dk1"/>
              </a:solidFill>
              <a:latin typeface="Calibri"/>
              <a:ea typeface="Calibri"/>
              <a:cs typeface="Calibri"/>
              <a:sym typeface="Calibri"/>
            </a:endParaRPr>
          </a:p>
        </p:txBody>
      </p:sp>
      <p:sp>
        <p:nvSpPr>
          <p:cNvPr id="188" name="Google Shape;188;p12"/>
          <p:cNvSpPr/>
          <p:nvPr/>
        </p:nvSpPr>
        <p:spPr>
          <a:xfrm>
            <a:off x="932436" y="4620339"/>
            <a:ext cx="7477601"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0" i="0" u="none" strike="noStrike" cap="none" dirty="0">
                <a:solidFill>
                  <a:srgbClr val="272525"/>
                </a:solidFill>
                <a:latin typeface="Inter"/>
                <a:ea typeface="Inter"/>
                <a:cs typeface="Inter"/>
                <a:sym typeface="Inter"/>
              </a:rPr>
              <a:t>Before building the model, we will perform EDA to gain insights into the data. </a:t>
            </a:r>
            <a:endParaRPr sz="1750" b="0" i="0" u="none" strike="noStrike" cap="none" dirty="0">
              <a:solidFill>
                <a:schemeClr val="dk1"/>
              </a:solidFill>
              <a:latin typeface="Calibri"/>
              <a:ea typeface="Calibri"/>
              <a:cs typeface="Calibri"/>
              <a:sym typeface="Calibri"/>
            </a:endParaRPr>
          </a:p>
        </p:txBody>
      </p:sp>
      <p:sp>
        <p:nvSpPr>
          <p:cNvPr id="189" name="Google Shape;189;p12"/>
          <p:cNvSpPr/>
          <p:nvPr/>
        </p:nvSpPr>
        <p:spPr>
          <a:xfrm>
            <a:off x="932436" y="5932720"/>
            <a:ext cx="7477601"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r>
              <a:rPr lang="en-US" sz="1750" b="0" i="0" u="none" strike="noStrike" cap="none" dirty="0">
                <a:solidFill>
                  <a:srgbClr val="272525"/>
                </a:solidFill>
                <a:latin typeface="Inter"/>
                <a:ea typeface="Inter"/>
                <a:cs typeface="Inter"/>
                <a:sym typeface="Inter"/>
              </a:rPr>
              <a:t>This will involve analyzing the relationships between features and the target variable, identifying patterns, and visualizing the data.</a:t>
            </a:r>
            <a:endParaRPr sz="1750" b="0" i="0" u="none" strike="noStrike" cap="none" dirty="0">
              <a:solidFill>
                <a:schemeClr val="dk1"/>
              </a:solidFill>
              <a:latin typeface="Calibri"/>
              <a:ea typeface="Calibri"/>
              <a:cs typeface="Calibri"/>
              <a:sym typeface="Calibri"/>
            </a:endParaRPr>
          </a:p>
        </p:txBody>
      </p:sp>
      <p:sp>
        <p:nvSpPr>
          <p:cNvPr id="190" name="Google Shape;190;p12"/>
          <p:cNvSpPr/>
          <p:nvPr/>
        </p:nvSpPr>
        <p:spPr>
          <a:xfrm>
            <a:off x="6319599" y="4975741"/>
            <a:ext cx="7477601"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Inter"/>
              <a:buNone/>
            </a:pPr>
            <a:endParaRPr sz="1750" b="0" i="0" u="none" strike="noStrike" cap="none" dirty="0">
              <a:solidFill>
                <a:schemeClr val="dk1"/>
              </a:solidFill>
              <a:latin typeface="Calibri"/>
              <a:ea typeface="Calibri"/>
              <a:cs typeface="Calibri"/>
              <a:sym typeface="Calibri"/>
            </a:endParaRPr>
          </a:p>
        </p:txBody>
      </p:sp>
      <p:sp>
        <p:nvSpPr>
          <p:cNvPr id="191" name="Google Shape;191;p12"/>
          <p:cNvSpPr/>
          <p:nvPr/>
        </p:nvSpPr>
        <p:spPr>
          <a:xfrm>
            <a:off x="6319599" y="5936456"/>
            <a:ext cx="7477601" cy="355402"/>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chemeClr val="dk1"/>
              </a:buClr>
              <a:buSzPts val="1750"/>
              <a:buFont typeface="Calibri"/>
              <a:buNone/>
            </a:pPr>
            <a:endParaRPr sz="1750" b="0" i="0" u="none" strike="noStrike" cap="none">
              <a:solidFill>
                <a:schemeClr val="dk1"/>
              </a:solidFill>
              <a:latin typeface="Calibri"/>
              <a:ea typeface="Calibri"/>
              <a:cs typeface="Calibri"/>
              <a:sym typeface="Calibri"/>
            </a:endParaRPr>
          </a:p>
        </p:txBody>
      </p:sp>
      <p:sp>
        <p:nvSpPr>
          <p:cNvPr id="192" name="Google Shape;192;p12"/>
          <p:cNvSpPr/>
          <p:nvPr/>
        </p:nvSpPr>
        <p:spPr>
          <a:xfrm>
            <a:off x="6319599" y="6541770"/>
            <a:ext cx="7477601" cy="355402"/>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chemeClr val="dk1"/>
              </a:buClr>
              <a:buSzPts val="1750"/>
              <a:buFont typeface="Calibri"/>
              <a:buNone/>
            </a:pPr>
            <a:endParaRPr sz="1750" b="0" i="0" u="none" strike="noStrike" cap="none">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F3C3E148-447E-7096-B961-2070A185CDC2}"/>
              </a:ext>
            </a:extLst>
          </p:cNvPr>
          <p:cNvPicPr>
            <a:picLocks noChangeAspect="1"/>
          </p:cNvPicPr>
          <p:nvPr/>
        </p:nvPicPr>
        <p:blipFill>
          <a:blip r:embed="rId3"/>
          <a:stretch>
            <a:fillRect/>
          </a:stretch>
        </p:blipFill>
        <p:spPr>
          <a:xfrm>
            <a:off x="9342473" y="2300335"/>
            <a:ext cx="4087087" cy="5750789"/>
          </a:xfrm>
          <a:prstGeom prst="rect">
            <a:avLst/>
          </a:prstGeom>
          <a:ln>
            <a:noFill/>
          </a:ln>
          <a:effectLst>
            <a:outerShdw blurRad="292100" dist="139700" dir="2700000" algn="tl" rotWithShape="0">
              <a:srgbClr val="333333">
                <a:alpha val="65000"/>
              </a:srgbClr>
            </a:outerShdw>
          </a:effectLst>
        </p:spPr>
      </p:pic>
      <p:pic>
        <p:nvPicPr>
          <p:cNvPr id="6" name="Google Shape;18;p3" descr="preencoded.png">
            <a:extLst>
              <a:ext uri="{FF2B5EF4-FFF2-40B4-BE49-F238E27FC236}">
                <a16:creationId xmlns:a16="http://schemas.microsoft.com/office/drawing/2014/main" id="{D493F03B-5B30-8234-8A3B-C79B52CBFCBD}"/>
              </a:ext>
            </a:extLst>
          </p:cNvPr>
          <p:cNvPicPr preferRelativeResize="0"/>
          <p:nvPr/>
        </p:nvPicPr>
        <p:blipFill rotWithShape="1">
          <a:blip r:embed="rId4">
            <a:alphaModFix/>
          </a:blip>
          <a:srcRect/>
          <a:stretch/>
        </p:blipFill>
        <p:spPr>
          <a:xfrm>
            <a:off x="0" y="0"/>
            <a:ext cx="14630400" cy="20937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1"/>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0" y="0"/>
            <a:ext cx="14630400" cy="8229600"/>
          </a:xfrm>
          <a:prstGeom prst="rect">
            <a:avLst/>
          </a:prstGeom>
          <a:solidFill>
            <a:srgbClr val="FFFFFF"/>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1"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77" name="Google Shape;177;p11"/>
          <p:cNvSpPr/>
          <p:nvPr/>
        </p:nvSpPr>
        <p:spPr>
          <a:xfrm>
            <a:off x="0" y="0"/>
            <a:ext cx="14630400" cy="8229600"/>
          </a:xfrm>
          <a:prstGeom prst="rect">
            <a:avLst/>
          </a:prstGeom>
          <a:solidFill>
            <a:srgbClr val="FFFFFF">
              <a:alpha val="8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06B50EB2-BFB5-742A-95BA-C2093D19870B}"/>
              </a:ext>
            </a:extLst>
          </p:cNvPr>
          <p:cNvSpPr txBox="1"/>
          <p:nvPr/>
        </p:nvSpPr>
        <p:spPr>
          <a:xfrm>
            <a:off x="831273" y="1782618"/>
            <a:ext cx="8312727" cy="5693866"/>
          </a:xfrm>
          <a:prstGeom prst="rect">
            <a:avLst/>
          </a:prstGeom>
          <a:noFill/>
        </p:spPr>
        <p:txBody>
          <a:bodyPr wrap="square" rtlCol="0">
            <a:spAutoFit/>
          </a:bodyPr>
          <a:lstStyle/>
          <a:p>
            <a:r>
              <a:rPr lang="en-US" sz="2800" b="1" dirty="0">
                <a:latin typeface="Inter" panose="020B0604020202020204" charset="0"/>
                <a:ea typeface="Inter" panose="020B0604020202020204" charset="0"/>
                <a:cs typeface="Calibri" panose="020F0502020204030204" pitchFamily="34" charset="0"/>
              </a:rPr>
              <a:t>SMOTE Technique</a:t>
            </a:r>
          </a:p>
          <a:p>
            <a:endParaRPr lang="en-US" sz="2800" b="1" dirty="0">
              <a:latin typeface="Inter" panose="020B0604020202020204" charset="0"/>
              <a:ea typeface="Inter" panose="020B0604020202020204" charset="0"/>
              <a:cs typeface="Calibri" panose="020F0502020204030204" pitchFamily="34" charset="0"/>
            </a:endParaRPr>
          </a:p>
          <a:p>
            <a:pPr marL="457200" indent="-457200">
              <a:buFont typeface="Arial" panose="020B0604020202020204" pitchFamily="34" charset="0"/>
              <a:buChar char="•"/>
            </a:pPr>
            <a:r>
              <a:rPr lang="en-US" dirty="0">
                <a:latin typeface="Inter" panose="020B0604020202020204" charset="0"/>
                <a:ea typeface="Inter" panose="020B0604020202020204" charset="0"/>
                <a:cs typeface="Calibri" panose="020F0502020204030204" pitchFamily="34" charset="0"/>
              </a:rPr>
              <a:t>Following the preprocessing of the dataset, we have a total of 373 entries.</a:t>
            </a:r>
          </a:p>
          <a:p>
            <a:endParaRPr lang="en-US" dirty="0">
              <a:latin typeface="Inter" panose="020B0604020202020204" charset="0"/>
              <a:ea typeface="Inter" panose="020B0604020202020204" charset="0"/>
              <a:cs typeface="Calibri" panose="020F0502020204030204" pitchFamily="34" charset="0"/>
            </a:endParaRPr>
          </a:p>
          <a:p>
            <a:pPr marL="457200" indent="-457200">
              <a:buFont typeface="Arial" panose="020B0604020202020204" pitchFamily="34" charset="0"/>
              <a:buChar char="•"/>
            </a:pPr>
            <a:r>
              <a:rPr lang="en-US" dirty="0">
                <a:latin typeface="Inter" panose="020B0604020202020204" charset="0"/>
                <a:ea typeface="Inter" panose="020B0604020202020204" charset="0"/>
                <a:cs typeface="Calibri" panose="020F0502020204030204" pitchFamily="34" charset="0"/>
              </a:rPr>
              <a:t> Of these, 246 are classified under Stage 0 and 127 under Stage 1.</a:t>
            </a:r>
          </a:p>
          <a:p>
            <a:pPr marL="457200" indent="-457200">
              <a:buFont typeface="Arial" panose="020B0604020202020204" pitchFamily="34" charset="0"/>
              <a:buChar char="•"/>
            </a:pPr>
            <a:endParaRPr lang="en-US" sz="2800" b="1" dirty="0">
              <a:latin typeface="Inter" panose="020B0604020202020204" charset="0"/>
              <a:ea typeface="Inter" panose="020B0604020202020204" charset="0"/>
              <a:cs typeface="Calibri" panose="020F0502020204030204" pitchFamily="34" charset="0"/>
            </a:endParaRPr>
          </a:p>
          <a:p>
            <a:pPr marL="457200" indent="-457200">
              <a:buFont typeface="Arial" panose="020B0604020202020204" pitchFamily="34" charset="0"/>
              <a:buChar char="•"/>
            </a:pPr>
            <a:r>
              <a:rPr lang="en-US" dirty="0">
                <a:latin typeface="Inter" panose="020B0604020202020204" charset="0"/>
                <a:ea typeface="Inter" panose="020B0604020202020204" charset="0"/>
                <a:cs typeface="Calibri" panose="020F0502020204030204" pitchFamily="34" charset="0"/>
              </a:rPr>
              <a:t>To balance this imbalanced dataset, SMOTE Technique has been used.</a:t>
            </a:r>
          </a:p>
          <a:p>
            <a:pPr marL="457200" indent="-457200">
              <a:buFont typeface="Arial" panose="020B0604020202020204" pitchFamily="34" charset="0"/>
              <a:buChar char="•"/>
            </a:pPr>
            <a:endParaRPr lang="en-US" dirty="0">
              <a:latin typeface="Inter" panose="020B0604020202020204" charset="0"/>
              <a:ea typeface="Inter" panose="020B0604020202020204" charset="0"/>
              <a:cs typeface="Calibri" panose="020F0502020204030204" pitchFamily="34" charset="0"/>
            </a:endParaRPr>
          </a:p>
          <a:p>
            <a:pPr marL="457200" indent="-457200">
              <a:buFont typeface="Arial" panose="020B0604020202020204" pitchFamily="34" charset="0"/>
              <a:buChar char="•"/>
            </a:pPr>
            <a:endParaRPr lang="en-US" sz="2800" b="1" dirty="0">
              <a:latin typeface="Inter" panose="020B0604020202020204" charset="0"/>
              <a:ea typeface="Inter" panose="020B0604020202020204" charset="0"/>
              <a:cs typeface="Calibri" panose="020F0502020204030204" pitchFamily="34" charset="0"/>
            </a:endParaRPr>
          </a:p>
          <a:p>
            <a:pPr marL="457200" indent="-457200">
              <a:buFont typeface="Arial" panose="020B0604020202020204" pitchFamily="34" charset="0"/>
              <a:buChar char="•"/>
            </a:pPr>
            <a:endParaRPr lang="en-US" sz="2800" b="1" dirty="0">
              <a:latin typeface="Inter" panose="020B0604020202020204" charset="0"/>
              <a:ea typeface="Inter" panose="020B0604020202020204" charset="0"/>
              <a:cs typeface="Calibri" panose="020F0502020204030204" pitchFamily="34" charset="0"/>
            </a:endParaRPr>
          </a:p>
          <a:p>
            <a:pPr marL="457200" indent="-457200">
              <a:buFont typeface="Arial" panose="020B0604020202020204" pitchFamily="34" charset="0"/>
              <a:buChar char="•"/>
            </a:pPr>
            <a:endParaRPr lang="en-US" sz="2800" b="1" dirty="0">
              <a:latin typeface="Inter" panose="020B0604020202020204" charset="0"/>
              <a:ea typeface="Inter" panose="020B0604020202020204" charset="0"/>
              <a:cs typeface="Calibri" panose="020F0502020204030204" pitchFamily="34" charset="0"/>
            </a:endParaRPr>
          </a:p>
          <a:p>
            <a:pPr marL="457200" indent="-457200">
              <a:buFont typeface="Arial" panose="020B0604020202020204" pitchFamily="34" charset="0"/>
              <a:buChar char="•"/>
            </a:pPr>
            <a:endParaRPr lang="en-US" sz="2800" b="1" dirty="0">
              <a:latin typeface="Inter" panose="020B0604020202020204" charset="0"/>
              <a:ea typeface="Inter" panose="020B0604020202020204" charset="0"/>
              <a:cs typeface="Calibri" panose="020F0502020204030204" pitchFamily="34" charset="0"/>
            </a:endParaRPr>
          </a:p>
          <a:p>
            <a:pPr marL="457200" indent="-457200">
              <a:buFont typeface="Arial" panose="020B0604020202020204" pitchFamily="34" charset="0"/>
              <a:buChar char="•"/>
            </a:pPr>
            <a:endParaRPr lang="en-US" sz="2800" b="1" dirty="0">
              <a:latin typeface="Inter" panose="020B0604020202020204" charset="0"/>
              <a:ea typeface="Inter" panose="020B0604020202020204" charset="0"/>
              <a:cs typeface="Calibri" panose="020F0502020204030204" pitchFamily="34" charset="0"/>
            </a:endParaRPr>
          </a:p>
          <a:p>
            <a:pPr marL="457200" indent="-457200">
              <a:buFont typeface="Arial" panose="020B0604020202020204" pitchFamily="34" charset="0"/>
              <a:buChar char="•"/>
            </a:pPr>
            <a:endParaRPr lang="en-US" sz="1400" b="1" dirty="0">
              <a:latin typeface="Inter" panose="020B0604020202020204" charset="0"/>
              <a:ea typeface="Inter" panose="020B0604020202020204" charset="0"/>
              <a:cs typeface="Calibri" panose="020F0502020204030204" pitchFamily="34" charset="0"/>
            </a:endParaRPr>
          </a:p>
        </p:txBody>
      </p:sp>
      <p:pic>
        <p:nvPicPr>
          <p:cNvPr id="6" name="Picture 5">
            <a:extLst>
              <a:ext uri="{FF2B5EF4-FFF2-40B4-BE49-F238E27FC236}">
                <a16:creationId xmlns:a16="http://schemas.microsoft.com/office/drawing/2014/main" id="{C5A4D257-6DE6-0AB1-0292-7A09D5B948DF}"/>
              </a:ext>
            </a:extLst>
          </p:cNvPr>
          <p:cNvPicPr>
            <a:picLocks noChangeAspect="1"/>
          </p:cNvPicPr>
          <p:nvPr/>
        </p:nvPicPr>
        <p:blipFill>
          <a:blip r:embed="rId4"/>
          <a:stretch>
            <a:fillRect/>
          </a:stretch>
        </p:blipFill>
        <p:spPr>
          <a:xfrm>
            <a:off x="2864794" y="5093854"/>
            <a:ext cx="4245683" cy="2476205"/>
          </a:xfrm>
          <a:prstGeom prst="rect">
            <a:avLst/>
          </a:prstGeom>
        </p:spPr>
      </p:pic>
      <p:pic>
        <p:nvPicPr>
          <p:cNvPr id="7" name="Google Shape;200;p13" descr="preencoded.png">
            <a:extLst>
              <a:ext uri="{FF2B5EF4-FFF2-40B4-BE49-F238E27FC236}">
                <a16:creationId xmlns:a16="http://schemas.microsoft.com/office/drawing/2014/main" id="{2B856707-E982-376E-9C08-553448813478}"/>
              </a:ext>
            </a:extLst>
          </p:cNvPr>
          <p:cNvPicPr preferRelativeResize="0"/>
          <p:nvPr/>
        </p:nvPicPr>
        <p:blipFill rotWithShape="1">
          <a:blip r:embed="rId5">
            <a:alphaModFix/>
          </a:blip>
          <a:srcRect/>
          <a:stretch/>
        </p:blipFill>
        <p:spPr>
          <a:xfrm>
            <a:off x="9144000" y="0"/>
            <a:ext cx="5486400" cy="8229600"/>
          </a:xfrm>
          <a:prstGeom prst="rect">
            <a:avLst/>
          </a:prstGeom>
          <a:noFill/>
          <a:ln>
            <a:noFill/>
          </a:ln>
        </p:spPr>
      </p:pic>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472</TotalTime>
  <Words>876</Words>
  <Application>Microsoft Office PowerPoint</Application>
  <PresentationFormat>Custom</PresentationFormat>
  <Paragraphs>116</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Inter</vt:lpstr>
      <vt:lpstr>Arial</vt:lpstr>
      <vt:lpstr>Tw Cen MT</vt:lpstr>
      <vt:lpstr>Calibri</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Sree</dc:creator>
  <cp:lastModifiedBy>Divya Sai Sree Chintala</cp:lastModifiedBy>
  <cp:revision>12</cp:revision>
  <dcterms:modified xsi:type="dcterms:W3CDTF">2024-04-03T19:00:12Z</dcterms:modified>
</cp:coreProperties>
</file>